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42C7C62C-6075-426B-B9CE-B65FA7FF71B9}">
          <p14:sldIdLst>
            <p14:sldId id="256"/>
            <p14:sldId id="26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A8D"/>
    <a:srgbClr val="003374"/>
    <a:srgbClr val="F3F0ED"/>
    <a:srgbClr val="E1DAD2"/>
    <a:srgbClr val="FEFEFE"/>
    <a:srgbClr val="C1C9CD"/>
    <a:srgbClr val="7C96A3"/>
    <a:srgbClr val="FFFFFF"/>
    <a:srgbClr val="3A5896"/>
    <a:srgbClr val="3855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76" d="100"/>
          <a:sy n="76" d="100"/>
        </p:scale>
        <p:origin x="-1332" y="-90"/>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295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12/7/2017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xmlns=""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750845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5300949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7" name="Picture 3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287254"/>
            <a:ext cx="7869890" cy="48897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12/7/2017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45459" y="163208"/>
            <a:ext cx="7869890" cy="998742"/>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3F0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6" name="Title 1"/>
          <p:cNvSpPr txBox="1">
            <a:spLocks/>
          </p:cNvSpPr>
          <p:nvPr/>
        </p:nvSpPr>
        <p:spPr>
          <a:xfrm>
            <a:off x="1803748" y="1803748"/>
            <a:ext cx="5411244" cy="5054252"/>
          </a:xfrm>
          <a:prstGeom prst="rect">
            <a:avLst/>
          </a:prstGeom>
        </p:spPr>
        <p:txBody>
          <a:bodyPr vert="horz" lIns="91440" tIns="45720" rIns="91440" bIns="45720" rtlCol="0" anchor="ctr">
            <a:noAutofit/>
            <a:scene3d>
              <a:camera prst="isometricOffAxis1Right"/>
              <a:lightRig rig="threePt" dir="t"/>
            </a:scene3d>
            <a:sp3d extrusionH="57150">
              <a:bevelT h="25400" prst="softRound"/>
            </a:sp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b="1" dirty="0" smtClean="0">
                <a:ln/>
                <a:solidFill>
                  <a:srgbClr val="C00000"/>
                </a:solidFill>
                <a:effectLst>
                  <a:glow rad="139700">
                    <a:schemeClr val="accent2">
                      <a:satMod val="175000"/>
                      <a:alpha val="40000"/>
                    </a:schemeClr>
                  </a:glow>
                  <a:outerShdw blurRad="38100" dist="19050" dir="2700000" algn="tl" rotWithShape="0">
                    <a:schemeClr val="dk1">
                      <a:lumMod val="50000"/>
                      <a:alpha val="40000"/>
                    </a:schemeClr>
                  </a:outerShdw>
                </a:effectLst>
                <a:latin typeface="+mn-lt"/>
              </a:rPr>
              <a:t>Добро пожаловать в страну Экологию</a:t>
            </a:r>
          </a:p>
          <a:p>
            <a:r>
              <a:rPr lang="ru-RU" sz="2000" b="1" dirty="0" smtClean="0">
                <a:ln/>
                <a:solidFill>
                  <a:srgbClr val="003374"/>
                </a:solidFill>
                <a:effectLst>
                  <a:glow rad="139700">
                    <a:schemeClr val="accent2">
                      <a:satMod val="175000"/>
                      <a:alpha val="40000"/>
                    </a:schemeClr>
                  </a:glow>
                  <a:outerShdw blurRad="38100" dist="19050" dir="2700000" algn="tl" rotWithShape="0">
                    <a:schemeClr val="dk1">
                      <a:lumMod val="50000"/>
                      <a:alpha val="40000"/>
                    </a:schemeClr>
                  </a:outerShdw>
                </a:effectLst>
                <a:latin typeface="Times New Roman" pitchFamily="18" charset="0"/>
                <a:cs typeface="Times New Roman" pitchFamily="18" charset="0"/>
              </a:rPr>
              <a:t>Проект по экологическому воспитанию в средней группе</a:t>
            </a:r>
          </a:p>
          <a:p>
            <a:endParaRPr lang="ru-RU" sz="2000" b="1" dirty="0" smtClean="0">
              <a:ln/>
              <a:solidFill>
                <a:srgbClr val="003374"/>
              </a:solidFill>
              <a:effectLst>
                <a:glow rad="139700">
                  <a:schemeClr val="accent2">
                    <a:satMod val="175000"/>
                    <a:alpha val="40000"/>
                  </a:schemeClr>
                </a:glow>
                <a:outerShdw blurRad="38100" dist="19050" dir="2700000" algn="tl" rotWithShape="0">
                  <a:schemeClr val="dk1">
                    <a:lumMod val="50000"/>
                    <a:alpha val="40000"/>
                  </a:schemeClr>
                </a:outerShdw>
              </a:effectLst>
              <a:latin typeface="Times New Roman" pitchFamily="18" charset="0"/>
              <a:cs typeface="Times New Roman" pitchFamily="18" charset="0"/>
            </a:endParaRPr>
          </a:p>
          <a:p>
            <a:endParaRPr lang="ru-RU" sz="2000" b="1" dirty="0" smtClean="0">
              <a:ln/>
              <a:solidFill>
                <a:srgbClr val="003374"/>
              </a:solidFill>
              <a:effectLst>
                <a:glow rad="139700">
                  <a:schemeClr val="accent2">
                    <a:satMod val="175000"/>
                    <a:alpha val="40000"/>
                  </a:schemeClr>
                </a:glow>
                <a:outerShdw blurRad="38100" dist="19050" dir="2700000" algn="tl" rotWithShape="0">
                  <a:schemeClr val="dk1">
                    <a:lumMod val="50000"/>
                    <a:alpha val="40000"/>
                  </a:schemeClr>
                </a:outerShdw>
              </a:effectLst>
              <a:latin typeface="Times New Roman" pitchFamily="18" charset="0"/>
              <a:cs typeface="Times New Roman" pitchFamily="18" charset="0"/>
            </a:endParaRPr>
          </a:p>
          <a:p>
            <a:endParaRPr lang="en-US" sz="2000" b="1" dirty="0">
              <a:ln/>
              <a:solidFill>
                <a:srgbClr val="003374"/>
              </a:solidFill>
              <a:effectLst>
                <a:glow rad="139700">
                  <a:schemeClr val="accent2">
                    <a:satMod val="175000"/>
                    <a:alpha val="40000"/>
                  </a:schemeClr>
                </a:glow>
                <a:outerShdw blurRad="38100" dist="19050" dir="2700000" algn="tl" rotWithShape="0">
                  <a:schemeClr val="dk1">
                    <a:lumMod val="50000"/>
                    <a:alpha val="40000"/>
                  </a:schemeClr>
                </a:outerShdw>
              </a:effectLst>
              <a:latin typeface="Times New Roman" pitchFamily="18" charset="0"/>
              <a:cs typeface="Times New Roman" pitchFamily="18" charset="0"/>
            </a:endParaRPr>
          </a:p>
        </p:txBody>
      </p:sp>
      <p:sp>
        <p:nvSpPr>
          <p:cNvPr id="4" name="TextBox 3"/>
          <p:cNvSpPr txBox="1"/>
          <p:nvPr/>
        </p:nvSpPr>
        <p:spPr>
          <a:xfrm>
            <a:off x="3995803" y="6350696"/>
            <a:ext cx="5148198" cy="369332"/>
          </a:xfrm>
          <a:prstGeom prst="rect">
            <a:avLst/>
          </a:prstGeom>
          <a:noFill/>
        </p:spPr>
        <p:txBody>
          <a:bodyPr wrap="square" rtlCol="0">
            <a:spAutoFit/>
          </a:bodyPr>
          <a:lstStyle/>
          <a:p>
            <a:r>
              <a:rPr lang="ru-RU" b="1" dirty="0" smtClean="0">
                <a:ln/>
                <a:solidFill>
                  <a:srgbClr val="003374"/>
                </a:solidFill>
                <a:effectLst>
                  <a:glow rad="139700">
                    <a:schemeClr val="accent2">
                      <a:satMod val="175000"/>
                      <a:alpha val="40000"/>
                    </a:schemeClr>
                  </a:glow>
                  <a:outerShdw blurRad="38100" dist="19050" dir="2700000" algn="tl" rotWithShape="0">
                    <a:schemeClr val="dk1">
                      <a:lumMod val="50000"/>
                      <a:alpha val="40000"/>
                    </a:schemeClr>
                  </a:outerShdw>
                </a:effectLst>
                <a:latin typeface="Times New Roman" pitchFamily="18" charset="0"/>
                <a:cs typeface="Times New Roman" pitchFamily="18" charset="0"/>
              </a:rPr>
              <a:t>Воспитатели: Комарова Т.Н., Шевцова М.Н.</a:t>
            </a:r>
          </a:p>
        </p:txBody>
      </p:sp>
    </p:spTree>
    <p:extLst>
      <p:ext uri="{BB962C8B-B14F-4D97-AF65-F5344CB8AC3E}">
        <p14:creationId xmlns:p14="http://schemas.microsoft.com/office/powerpoint/2010/main" xmlns="" val="2480652117"/>
      </p:ext>
    </p:extLst>
  </p:cSld>
  <p:clrMapOvr>
    <a:masterClrMapping/>
  </p:clrMapOvr>
  <p:transition>
    <p:fade/>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32131" y="163208"/>
            <a:ext cx="5083217" cy="998742"/>
          </a:xfrm>
        </p:spPr>
        <p:txBody>
          <a:bodyPr>
            <a:normAutofit/>
          </a:bodyPr>
          <a:lstStyle/>
          <a:p>
            <a:pPr algn="ctr"/>
            <a:r>
              <a:rPr lang="ru-RU" sz="2400" b="1" dirty="0" smtClean="0">
                <a:solidFill>
                  <a:srgbClr val="173A8D"/>
                </a:solidFill>
                <a:latin typeface="Times New Roman" pitchFamily="18" charset="0"/>
                <a:cs typeface="Times New Roman" pitchFamily="18" charset="0"/>
              </a:rPr>
              <a:t>День четвертый: «В царстве растений»</a:t>
            </a:r>
            <a:endParaRPr lang="ru-RU" sz="2400" b="1" dirty="0">
              <a:solidFill>
                <a:srgbClr val="173A8D"/>
              </a:solidFill>
              <a:latin typeface="Times New Roman" pitchFamily="18" charset="0"/>
              <a:cs typeface="Times New Roman" pitchFamily="18" charset="0"/>
            </a:endParaRPr>
          </a:p>
        </p:txBody>
      </p:sp>
      <p:pic>
        <p:nvPicPr>
          <p:cNvPr id="4" name="Рисунок 3" descr="IMG-20171205-WA0003.jpg"/>
          <p:cNvPicPr>
            <a:picLocks noChangeAspect="1"/>
          </p:cNvPicPr>
          <p:nvPr/>
        </p:nvPicPr>
        <p:blipFill>
          <a:blip r:embed="rId3"/>
          <a:stretch>
            <a:fillRect/>
          </a:stretch>
        </p:blipFill>
        <p:spPr>
          <a:xfrm>
            <a:off x="1302707" y="977030"/>
            <a:ext cx="3507288" cy="2630466"/>
          </a:xfrm>
          <a:prstGeom prst="rect">
            <a:avLst/>
          </a:prstGeom>
        </p:spPr>
      </p:pic>
      <p:sp>
        <p:nvSpPr>
          <p:cNvPr id="5" name="TextBox 4"/>
          <p:cNvSpPr txBox="1"/>
          <p:nvPr/>
        </p:nvSpPr>
        <p:spPr>
          <a:xfrm>
            <a:off x="5198301" y="977030"/>
            <a:ext cx="3407080" cy="4247317"/>
          </a:xfrm>
          <a:prstGeom prst="rect">
            <a:avLst/>
          </a:prstGeom>
          <a:noFill/>
        </p:spPr>
        <p:txBody>
          <a:bodyPr wrap="square" rtlCol="0">
            <a:spAutoFit/>
          </a:bodyPr>
          <a:lstStyle/>
          <a:p>
            <a:r>
              <a:rPr lang="ru-RU" b="1" dirty="0" smtClean="0">
                <a:solidFill>
                  <a:srgbClr val="173A8D"/>
                </a:solidFill>
                <a:latin typeface="Times New Roman" pitchFamily="18" charset="0"/>
                <a:cs typeface="Times New Roman" pitchFamily="18" charset="0"/>
              </a:rPr>
              <a:t>Задачи:</a:t>
            </a:r>
          </a:p>
          <a:p>
            <a:r>
              <a:rPr lang="ru-RU" dirty="0" smtClean="0">
                <a:solidFill>
                  <a:srgbClr val="173A8D"/>
                </a:solidFill>
                <a:latin typeface="Times New Roman" pitchFamily="18" charset="0"/>
                <a:cs typeface="Times New Roman" pitchFamily="18" charset="0"/>
              </a:rPr>
              <a:t>-продолжить формировать представление о многообразии растительного мира; о строении растений;</a:t>
            </a:r>
          </a:p>
          <a:p>
            <a:r>
              <a:rPr lang="ru-RU" dirty="0" smtClean="0">
                <a:solidFill>
                  <a:srgbClr val="173A8D"/>
                </a:solidFill>
                <a:latin typeface="Times New Roman" pitchFamily="18" charset="0"/>
                <a:cs typeface="Times New Roman" pitchFamily="18" charset="0"/>
              </a:rPr>
              <a:t>- познакомить детей с лечебными свойствами растений</a:t>
            </a:r>
            <a:r>
              <a:rPr lang="ru-RU" b="1" dirty="0" smtClean="0">
                <a:solidFill>
                  <a:srgbClr val="173A8D"/>
                </a:solidFill>
                <a:latin typeface="Times New Roman" pitchFamily="18" charset="0"/>
                <a:cs typeface="Times New Roman" pitchFamily="18" charset="0"/>
              </a:rPr>
              <a:t>, </a:t>
            </a:r>
            <a:r>
              <a:rPr lang="ru-RU" dirty="0" smtClean="0">
                <a:solidFill>
                  <a:srgbClr val="173A8D"/>
                </a:solidFill>
                <a:latin typeface="Times New Roman" pitchFamily="18" charset="0"/>
                <a:cs typeface="Times New Roman" pitchFamily="18" charset="0"/>
              </a:rPr>
              <a:t>произрастающих на территории детского сада, уметь их различать и называть</a:t>
            </a:r>
          </a:p>
          <a:p>
            <a:r>
              <a:rPr lang="ru-RU" dirty="0" smtClean="0">
                <a:solidFill>
                  <a:srgbClr val="173A8D"/>
                </a:solidFill>
                <a:latin typeface="Times New Roman" pitchFamily="18" charset="0"/>
                <a:cs typeface="Times New Roman" pitchFamily="18" charset="0"/>
              </a:rPr>
              <a:t>-продолжить знакомить детей с нетрадиционными техниками рисования-штампы из картошки.</a:t>
            </a:r>
          </a:p>
          <a:p>
            <a:endParaRPr lang="ru-RU" dirty="0"/>
          </a:p>
        </p:txBody>
      </p:sp>
      <p:sp>
        <p:nvSpPr>
          <p:cNvPr id="6" name="TextBox 5"/>
          <p:cNvSpPr txBox="1"/>
          <p:nvPr/>
        </p:nvSpPr>
        <p:spPr>
          <a:xfrm>
            <a:off x="889348" y="3745283"/>
            <a:ext cx="4321479" cy="2769989"/>
          </a:xfrm>
          <a:prstGeom prst="rect">
            <a:avLst/>
          </a:prstGeom>
          <a:noFill/>
        </p:spPr>
        <p:txBody>
          <a:bodyPr wrap="square" rtlCol="0">
            <a:spAutoFit/>
          </a:bodyPr>
          <a:lstStyle/>
          <a:p>
            <a:r>
              <a:rPr lang="ru-RU" sz="1400" b="1" dirty="0" smtClean="0">
                <a:solidFill>
                  <a:srgbClr val="173A8D"/>
                </a:solidFill>
                <a:latin typeface="Times New Roman" pitchFamily="18" charset="0"/>
                <a:cs typeface="Times New Roman" pitchFamily="18" charset="0"/>
              </a:rPr>
              <a:t>Мероприятия:</a:t>
            </a:r>
          </a:p>
          <a:p>
            <a:r>
              <a:rPr lang="ru-RU" sz="1600" dirty="0" smtClean="0">
                <a:solidFill>
                  <a:srgbClr val="173A8D"/>
                </a:solidFill>
                <a:latin typeface="Times New Roman" pitchFamily="18" charset="0"/>
                <a:cs typeface="Times New Roman" pitchFamily="18" charset="0"/>
              </a:rPr>
              <a:t>Чтение стихотворений про цветы, отгадывание загадок.</a:t>
            </a:r>
          </a:p>
          <a:p>
            <a:r>
              <a:rPr lang="ru-RU" sz="1600" dirty="0" smtClean="0">
                <a:solidFill>
                  <a:srgbClr val="173A8D"/>
                </a:solidFill>
                <a:latin typeface="Times New Roman" pitchFamily="18" charset="0"/>
                <a:cs typeface="Times New Roman" pitchFamily="18" charset="0"/>
              </a:rPr>
              <a:t>Беседа « Кому и для чего нужны растения?»</a:t>
            </a:r>
          </a:p>
          <a:p>
            <a:r>
              <a:rPr lang="ru-RU" sz="1600" dirty="0" smtClean="0">
                <a:solidFill>
                  <a:srgbClr val="173A8D"/>
                </a:solidFill>
                <a:latin typeface="Times New Roman" pitchFamily="18" charset="0"/>
                <a:cs typeface="Times New Roman" pitchFamily="18" charset="0"/>
              </a:rPr>
              <a:t>Просмотр мультфильма «Зеленая аптека»</a:t>
            </a:r>
          </a:p>
          <a:p>
            <a:r>
              <a:rPr lang="ru-RU" sz="1600" dirty="0" smtClean="0">
                <a:solidFill>
                  <a:srgbClr val="173A8D"/>
                </a:solidFill>
                <a:latin typeface="Times New Roman" pitchFamily="18" charset="0"/>
                <a:cs typeface="Times New Roman" pitchFamily="18" charset="0"/>
              </a:rPr>
              <a:t>Беседа « Лекарственные растения вокруг нас»</a:t>
            </a:r>
          </a:p>
          <a:p>
            <a:r>
              <a:rPr lang="ru-RU" sz="1600" dirty="0" smtClean="0">
                <a:solidFill>
                  <a:srgbClr val="173A8D"/>
                </a:solidFill>
                <a:latin typeface="Times New Roman" pitchFamily="18" charset="0"/>
                <a:cs typeface="Times New Roman" pitchFamily="18" charset="0"/>
              </a:rPr>
              <a:t>Д/И  « Собери цветок»</a:t>
            </a:r>
          </a:p>
          <a:p>
            <a:r>
              <a:rPr lang="ru-RU" sz="1600" dirty="0" smtClean="0">
                <a:solidFill>
                  <a:srgbClr val="173A8D"/>
                </a:solidFill>
                <a:latin typeface="Times New Roman" pitchFamily="18" charset="0"/>
                <a:cs typeface="Times New Roman" pitchFamily="18" charset="0"/>
              </a:rPr>
              <a:t>П/И «Цветы и ветер»</a:t>
            </a:r>
          </a:p>
          <a:p>
            <a:r>
              <a:rPr lang="ru-RU" sz="1600" dirty="0" smtClean="0">
                <a:solidFill>
                  <a:srgbClr val="173A8D"/>
                </a:solidFill>
                <a:latin typeface="Times New Roman" pitchFamily="18" charset="0"/>
                <a:cs typeface="Times New Roman" pitchFamily="18" charset="0"/>
              </a:rPr>
              <a:t>Пальчиковая игра «Цветок»</a:t>
            </a:r>
          </a:p>
          <a:p>
            <a:r>
              <a:rPr lang="ru-RU" sz="1600" dirty="0" smtClean="0">
                <a:solidFill>
                  <a:srgbClr val="173A8D"/>
                </a:solidFill>
                <a:latin typeface="Times New Roman" pitchFamily="18" charset="0"/>
                <a:cs typeface="Times New Roman" pitchFamily="18" charset="0"/>
              </a:rPr>
              <a:t>Создание коллективной работы «Букет для мамы</a:t>
            </a:r>
            <a:endParaRPr lang="ru-RU" sz="1600" dirty="0"/>
          </a:p>
        </p:txBody>
      </p:sp>
      <p:pic>
        <p:nvPicPr>
          <p:cNvPr id="8" name="Рисунок 7" descr="1511809447686.jpg"/>
          <p:cNvPicPr>
            <a:picLocks noChangeAspect="1"/>
          </p:cNvPicPr>
          <p:nvPr/>
        </p:nvPicPr>
        <p:blipFill>
          <a:blip r:embed="rId4"/>
          <a:stretch>
            <a:fillRect/>
          </a:stretch>
        </p:blipFill>
        <p:spPr>
          <a:xfrm>
            <a:off x="5563903" y="4897676"/>
            <a:ext cx="1275307" cy="1960323"/>
          </a:xfrm>
          <a:prstGeom prst="rect">
            <a:avLst/>
          </a:prstGeom>
        </p:spPr>
      </p:pic>
    </p:spTree>
  </p:cSld>
  <p:clrMapOvr>
    <a:masterClrMapping/>
  </p:clrMapOvr>
  <p:transition>
    <p:wedge/>
    <p:sndAc>
      <p:stSnd>
        <p:snd r:embed="rId2" name="chimes.wav" builtIn="1"/>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34213" y="163208"/>
            <a:ext cx="4081135" cy="998742"/>
          </a:xfrm>
        </p:spPr>
        <p:txBody>
          <a:bodyPr>
            <a:normAutofit fontScale="90000"/>
          </a:bodyPr>
          <a:lstStyle/>
          <a:p>
            <a:pPr algn="ctr"/>
            <a:r>
              <a:rPr lang="ru-RU" sz="2800" b="1" dirty="0" smtClean="0">
                <a:solidFill>
                  <a:srgbClr val="173A8D"/>
                </a:solidFill>
                <a:latin typeface="Times New Roman" pitchFamily="18" charset="0"/>
                <a:cs typeface="Times New Roman" pitchFamily="18" charset="0"/>
              </a:rPr>
              <a:t>День пятый: «Сохраним природу вместе»</a:t>
            </a:r>
            <a:endParaRPr lang="ru-RU" sz="2800" b="1" dirty="0">
              <a:solidFill>
                <a:srgbClr val="173A8D"/>
              </a:solidFill>
              <a:latin typeface="Times New Roman" pitchFamily="18" charset="0"/>
              <a:cs typeface="Times New Roman" pitchFamily="18" charset="0"/>
            </a:endParaRPr>
          </a:p>
        </p:txBody>
      </p:sp>
      <p:pic>
        <p:nvPicPr>
          <p:cNvPr id="4" name="Рисунок 3" descr="IMG-20171205-WA0009.jpg"/>
          <p:cNvPicPr>
            <a:picLocks noChangeAspect="1"/>
          </p:cNvPicPr>
          <p:nvPr/>
        </p:nvPicPr>
        <p:blipFill>
          <a:blip r:embed="rId3"/>
          <a:stretch>
            <a:fillRect/>
          </a:stretch>
        </p:blipFill>
        <p:spPr>
          <a:xfrm>
            <a:off x="713985" y="1099159"/>
            <a:ext cx="3657600" cy="2746332"/>
          </a:xfrm>
          <a:prstGeom prst="rect">
            <a:avLst/>
          </a:prstGeom>
        </p:spPr>
      </p:pic>
      <p:sp>
        <p:nvSpPr>
          <p:cNvPr id="5" name="TextBox 4"/>
          <p:cNvSpPr txBox="1"/>
          <p:nvPr/>
        </p:nvSpPr>
        <p:spPr>
          <a:xfrm>
            <a:off x="4947781" y="1089764"/>
            <a:ext cx="3482235" cy="3693319"/>
          </a:xfrm>
          <a:prstGeom prst="rect">
            <a:avLst/>
          </a:prstGeom>
          <a:noFill/>
        </p:spPr>
        <p:txBody>
          <a:bodyPr wrap="square" rtlCol="0">
            <a:spAutoFit/>
          </a:bodyPr>
          <a:lstStyle/>
          <a:p>
            <a:r>
              <a:rPr lang="ru-RU" b="1" dirty="0" smtClean="0">
                <a:solidFill>
                  <a:srgbClr val="173A8D"/>
                </a:solidFill>
                <a:latin typeface="Times New Roman" pitchFamily="18" charset="0"/>
                <a:cs typeface="Times New Roman" pitchFamily="18" charset="0"/>
              </a:rPr>
              <a:t>Задачи:</a:t>
            </a:r>
          </a:p>
          <a:p>
            <a:r>
              <a:rPr lang="ru-RU" dirty="0" smtClean="0">
                <a:solidFill>
                  <a:srgbClr val="173A8D"/>
                </a:solidFill>
                <a:latin typeface="Times New Roman" pitchFamily="18" charset="0"/>
                <a:cs typeface="Times New Roman" pitchFamily="18" charset="0"/>
              </a:rPr>
              <a:t>- подвести к пониманию важности проблемы взаимоотношения человека с природой и последствий деятельности человека в ней;</a:t>
            </a:r>
          </a:p>
          <a:p>
            <a:r>
              <a:rPr lang="ru-RU" dirty="0" smtClean="0">
                <a:solidFill>
                  <a:srgbClr val="173A8D"/>
                </a:solidFill>
                <a:latin typeface="Times New Roman" pitchFamily="18" charset="0"/>
                <a:cs typeface="Times New Roman" pitchFamily="18" charset="0"/>
              </a:rPr>
              <a:t>- формировать у детей бережное, ответственное, эмоционально-доброжелательное отношение к миру</a:t>
            </a:r>
            <a:r>
              <a:rPr lang="ru-RU" b="1" dirty="0" smtClean="0">
                <a:solidFill>
                  <a:srgbClr val="173A8D"/>
                </a:solidFill>
                <a:latin typeface="Times New Roman" pitchFamily="18" charset="0"/>
                <a:cs typeface="Times New Roman" pitchFamily="18" charset="0"/>
              </a:rPr>
              <a:t> </a:t>
            </a:r>
            <a:r>
              <a:rPr lang="ru-RU" dirty="0" smtClean="0">
                <a:solidFill>
                  <a:srgbClr val="173A8D"/>
                </a:solidFill>
                <a:latin typeface="Times New Roman" pitchFamily="18" charset="0"/>
                <a:cs typeface="Times New Roman" pitchFamily="18" charset="0"/>
              </a:rPr>
              <a:t>природы, к живым существам, в процессе общения с ними;</a:t>
            </a:r>
          </a:p>
          <a:p>
            <a:endParaRPr lang="ru-RU" dirty="0">
              <a:solidFill>
                <a:srgbClr val="173A8D"/>
              </a:solidFill>
              <a:latin typeface="Times New Roman" pitchFamily="18" charset="0"/>
              <a:cs typeface="Times New Roman" pitchFamily="18" charset="0"/>
            </a:endParaRPr>
          </a:p>
        </p:txBody>
      </p:sp>
      <p:sp>
        <p:nvSpPr>
          <p:cNvPr id="6" name="TextBox 5"/>
          <p:cNvSpPr txBox="1"/>
          <p:nvPr/>
        </p:nvSpPr>
        <p:spPr>
          <a:xfrm>
            <a:off x="1039660" y="4233797"/>
            <a:ext cx="3720230" cy="2862322"/>
          </a:xfrm>
          <a:prstGeom prst="rect">
            <a:avLst/>
          </a:prstGeom>
          <a:noFill/>
        </p:spPr>
        <p:txBody>
          <a:bodyPr wrap="square" rtlCol="0">
            <a:spAutoFit/>
          </a:bodyPr>
          <a:lstStyle/>
          <a:p>
            <a:r>
              <a:rPr lang="ru-RU" b="1" dirty="0" smtClean="0">
                <a:solidFill>
                  <a:srgbClr val="173A8D"/>
                </a:solidFill>
                <a:latin typeface="Times New Roman" pitchFamily="18" charset="0"/>
                <a:cs typeface="Times New Roman" pitchFamily="18" charset="0"/>
              </a:rPr>
              <a:t>Мероприятия:</a:t>
            </a:r>
          </a:p>
          <a:p>
            <a:r>
              <a:rPr lang="ru-RU" dirty="0" smtClean="0">
                <a:solidFill>
                  <a:srgbClr val="173A8D"/>
                </a:solidFill>
                <a:latin typeface="Times New Roman" pitchFamily="18" charset="0"/>
                <a:cs typeface="Times New Roman" pitchFamily="18" charset="0"/>
              </a:rPr>
              <a:t>Беседа « Правила поведения на природе»</a:t>
            </a:r>
          </a:p>
          <a:p>
            <a:r>
              <a:rPr lang="ru-RU" dirty="0" smtClean="0">
                <a:solidFill>
                  <a:srgbClr val="173A8D"/>
                </a:solidFill>
                <a:latin typeface="Times New Roman" pitchFamily="18" charset="0"/>
                <a:cs typeface="Times New Roman" pitchFamily="18" charset="0"/>
              </a:rPr>
              <a:t>« Для чего нужно беречь природу?»</a:t>
            </a:r>
          </a:p>
          <a:p>
            <a:r>
              <a:rPr lang="ru-RU" dirty="0" smtClean="0">
                <a:solidFill>
                  <a:srgbClr val="173A8D"/>
                </a:solidFill>
                <a:latin typeface="Times New Roman" pitchFamily="18" charset="0"/>
                <a:cs typeface="Times New Roman" pitchFamily="18" charset="0"/>
              </a:rPr>
              <a:t>Д/И «Сортировка мусора»</a:t>
            </a:r>
          </a:p>
          <a:p>
            <a:r>
              <a:rPr lang="ru-RU" dirty="0" smtClean="0">
                <a:solidFill>
                  <a:srgbClr val="173A8D"/>
                </a:solidFill>
                <a:latin typeface="Times New Roman" pitchFamily="18" charset="0"/>
                <a:cs typeface="Times New Roman" pitchFamily="18" charset="0"/>
              </a:rPr>
              <a:t>Д/И «Из чего сделано?»</a:t>
            </a:r>
          </a:p>
          <a:p>
            <a:r>
              <a:rPr lang="ru-RU" dirty="0" smtClean="0">
                <a:solidFill>
                  <a:srgbClr val="173A8D"/>
                </a:solidFill>
                <a:latin typeface="Times New Roman" pitchFamily="18" charset="0"/>
                <a:cs typeface="Times New Roman" pitchFamily="18" charset="0"/>
              </a:rPr>
              <a:t>Рассматривание иллюстраций по теме</a:t>
            </a:r>
          </a:p>
          <a:p>
            <a:r>
              <a:rPr lang="ru-RU" dirty="0" smtClean="0">
                <a:solidFill>
                  <a:srgbClr val="173A8D"/>
                </a:solidFill>
                <a:latin typeface="Times New Roman" pitchFamily="18" charset="0"/>
                <a:cs typeface="Times New Roman" pitchFamily="18" charset="0"/>
              </a:rPr>
              <a:t>П/И «Помоги дворнику»</a:t>
            </a:r>
          </a:p>
          <a:p>
            <a:endParaRPr lang="ru-RU" dirty="0">
              <a:solidFill>
                <a:srgbClr val="173A8D"/>
              </a:solidFill>
              <a:latin typeface="Times New Roman" pitchFamily="18" charset="0"/>
              <a:cs typeface="Times New Roman" pitchFamily="18" charset="0"/>
            </a:endParaRPr>
          </a:p>
        </p:txBody>
      </p:sp>
      <p:pic>
        <p:nvPicPr>
          <p:cNvPr id="8" name="Рисунок 7" descr="img2.jpg"/>
          <p:cNvPicPr>
            <a:picLocks noChangeAspect="1"/>
          </p:cNvPicPr>
          <p:nvPr/>
        </p:nvPicPr>
        <p:blipFill>
          <a:blip r:embed="rId4" cstate="print"/>
          <a:stretch>
            <a:fillRect/>
          </a:stretch>
        </p:blipFill>
        <p:spPr>
          <a:xfrm>
            <a:off x="5878883" y="4409162"/>
            <a:ext cx="2622114" cy="1966586"/>
          </a:xfrm>
          <a:prstGeom prst="rect">
            <a:avLst/>
          </a:prstGeom>
        </p:spPr>
      </p:pic>
    </p:spTree>
  </p:cSld>
  <p:clrMapOvr>
    <a:masterClrMapping/>
  </p:clrMapOvr>
  <p:transition>
    <p:wipe dir="r"/>
    <p:sndAc>
      <p:stSnd>
        <p:snd r:embed="rId2" name="chimes.wav" builtIn="1"/>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21063" y="163208"/>
            <a:ext cx="4394286" cy="998742"/>
          </a:xfrm>
        </p:spPr>
        <p:txBody>
          <a:bodyPr>
            <a:normAutofit/>
          </a:bodyPr>
          <a:lstStyle/>
          <a:p>
            <a:pPr algn="ctr"/>
            <a:r>
              <a:rPr lang="ru-RU" sz="2800" b="1" dirty="0" smtClean="0">
                <a:solidFill>
                  <a:srgbClr val="173A8D"/>
                </a:solidFill>
                <a:latin typeface="Times New Roman" pitchFamily="18" charset="0"/>
                <a:cs typeface="Times New Roman" pitchFamily="18" charset="0"/>
              </a:rPr>
              <a:t>Завершающий этап</a:t>
            </a:r>
            <a:endParaRPr lang="ru-RU" sz="2800" b="1" dirty="0">
              <a:solidFill>
                <a:srgbClr val="173A8D"/>
              </a:solidFill>
              <a:latin typeface="Times New Roman" pitchFamily="18" charset="0"/>
              <a:cs typeface="Times New Roman" pitchFamily="18" charset="0"/>
            </a:endParaRPr>
          </a:p>
        </p:txBody>
      </p:sp>
      <p:sp>
        <p:nvSpPr>
          <p:cNvPr id="3" name="TextBox 2"/>
          <p:cNvSpPr txBox="1"/>
          <p:nvPr/>
        </p:nvSpPr>
        <p:spPr>
          <a:xfrm>
            <a:off x="1615858" y="1515649"/>
            <a:ext cx="7214991" cy="923330"/>
          </a:xfrm>
          <a:prstGeom prst="rect">
            <a:avLst/>
          </a:prstGeom>
          <a:noFill/>
        </p:spPr>
        <p:txBody>
          <a:bodyPr wrap="square" rtlCol="0">
            <a:spAutoFit/>
          </a:bodyPr>
          <a:lstStyle/>
          <a:p>
            <a:r>
              <a:rPr lang="ru-RU" dirty="0" smtClean="0">
                <a:solidFill>
                  <a:srgbClr val="173A8D"/>
                </a:solidFill>
                <a:latin typeface="Times New Roman" pitchFamily="18" charset="0"/>
                <a:cs typeface="Times New Roman" pitchFamily="18" charset="0"/>
              </a:rPr>
              <a:t>-Анализ и обобщение результатов работы по экологическому проекту</a:t>
            </a:r>
          </a:p>
          <a:p>
            <a:r>
              <a:rPr lang="ru-RU" dirty="0" smtClean="0">
                <a:solidFill>
                  <a:srgbClr val="173A8D"/>
                </a:solidFill>
                <a:latin typeface="Times New Roman" pitchFamily="18" charset="0"/>
                <a:cs typeface="Times New Roman" pitchFamily="18" charset="0"/>
              </a:rPr>
              <a:t>-Подведение итогов, презентация проекта</a:t>
            </a:r>
          </a:p>
          <a:p>
            <a:endParaRPr lang="ru-RU" dirty="0"/>
          </a:p>
        </p:txBody>
      </p:sp>
      <p:sp>
        <p:nvSpPr>
          <p:cNvPr id="5" name="TextBox 4"/>
          <p:cNvSpPr txBox="1"/>
          <p:nvPr/>
        </p:nvSpPr>
        <p:spPr>
          <a:xfrm>
            <a:off x="2329841" y="2505205"/>
            <a:ext cx="3557392" cy="523220"/>
          </a:xfrm>
          <a:prstGeom prst="rect">
            <a:avLst/>
          </a:prstGeom>
          <a:noFill/>
        </p:spPr>
        <p:txBody>
          <a:bodyPr wrap="square" rtlCol="0">
            <a:spAutoFit/>
          </a:bodyPr>
          <a:lstStyle/>
          <a:p>
            <a:pPr algn="ctr"/>
            <a:r>
              <a:rPr lang="ru-RU" sz="2800" b="1" dirty="0" smtClean="0">
                <a:solidFill>
                  <a:srgbClr val="173A8D"/>
                </a:solidFill>
                <a:latin typeface="Times New Roman" pitchFamily="18" charset="0"/>
                <a:cs typeface="Times New Roman" pitchFamily="18" charset="0"/>
              </a:rPr>
              <a:t>Выводы</a:t>
            </a:r>
            <a:endParaRPr lang="ru-RU" sz="2800" b="1" dirty="0">
              <a:solidFill>
                <a:srgbClr val="173A8D"/>
              </a:solidFill>
              <a:latin typeface="Times New Roman" pitchFamily="18" charset="0"/>
              <a:cs typeface="Times New Roman" pitchFamily="18" charset="0"/>
            </a:endParaRPr>
          </a:p>
        </p:txBody>
      </p:sp>
      <p:sp>
        <p:nvSpPr>
          <p:cNvPr id="6" name="TextBox 5"/>
          <p:cNvSpPr txBox="1"/>
          <p:nvPr/>
        </p:nvSpPr>
        <p:spPr>
          <a:xfrm>
            <a:off x="1390389" y="3294345"/>
            <a:ext cx="7377830" cy="2585323"/>
          </a:xfrm>
          <a:prstGeom prst="rect">
            <a:avLst/>
          </a:prstGeom>
          <a:noFill/>
        </p:spPr>
        <p:txBody>
          <a:bodyPr wrap="square" rtlCol="0">
            <a:spAutoFit/>
          </a:bodyPr>
          <a:lstStyle/>
          <a:p>
            <a:r>
              <a:rPr lang="ru-RU" dirty="0" smtClean="0">
                <a:solidFill>
                  <a:srgbClr val="173A8D"/>
                </a:solidFill>
                <a:latin typeface="Times New Roman" pitchFamily="18" charset="0"/>
                <a:cs typeface="Times New Roman" pitchFamily="18" charset="0"/>
              </a:rPr>
              <a:t>Считаем, что применение экологических проектов позволяет не только сформировать осознанно правильное отношение к</a:t>
            </a:r>
            <a:r>
              <a:rPr lang="ru-RU" b="1" dirty="0" smtClean="0">
                <a:solidFill>
                  <a:srgbClr val="173A8D"/>
                </a:solidFill>
                <a:latin typeface="Times New Roman" pitchFamily="18" charset="0"/>
                <a:cs typeface="Times New Roman" pitchFamily="18" charset="0"/>
              </a:rPr>
              <a:t> </a:t>
            </a:r>
            <a:r>
              <a:rPr lang="ru-RU" dirty="0" smtClean="0">
                <a:solidFill>
                  <a:srgbClr val="173A8D"/>
                </a:solidFill>
                <a:latin typeface="Times New Roman" pitchFamily="18" charset="0"/>
                <a:cs typeface="Times New Roman" pitchFamily="18" charset="0"/>
              </a:rPr>
              <a:t>природе и экологическую культуру, но и дает уникальную возможность создать живую творческую атмосферу деятельности, стимулировать развитие творческого потенциала, влиять на развитие нравственных качеств дошкольника, тем самым формировать активную жизненную позицию, которая в дальнейшем определит грамотное отношение воспитанников ко всему окружающему.</a:t>
            </a:r>
          </a:p>
          <a:p>
            <a:endParaRPr lang="ru-RU" dirty="0"/>
          </a:p>
        </p:txBody>
      </p:sp>
    </p:spTree>
  </p:cSld>
  <p:clrMapOvr>
    <a:masterClrMapping/>
  </p:clrMapOvr>
  <p:transition>
    <p:sndAc>
      <p:stSnd>
        <p:snd r:embed="rId2" name="chimes.wav" builtIn="1"/>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645459" y="0"/>
            <a:ext cx="7869890" cy="163208"/>
          </a:xfrm>
        </p:spPr>
        <p:txBody>
          <a:bodyPr>
            <a:normAutofit fontScale="90000"/>
          </a:bodyPr>
          <a:lstStyle/>
          <a:p>
            <a:endParaRPr lang="ru-RU" dirty="0"/>
          </a:p>
        </p:txBody>
      </p:sp>
      <p:sp>
        <p:nvSpPr>
          <p:cNvPr id="3" name="TextBox 2"/>
          <p:cNvSpPr txBox="1"/>
          <p:nvPr/>
        </p:nvSpPr>
        <p:spPr>
          <a:xfrm>
            <a:off x="1941534" y="801666"/>
            <a:ext cx="6237962" cy="769441"/>
          </a:xfrm>
          <a:prstGeom prst="rect">
            <a:avLst/>
          </a:prstGeom>
          <a:noFill/>
        </p:spPr>
        <p:txBody>
          <a:bodyPr wrap="square" rtlCol="0">
            <a:spAutoFit/>
          </a:bodyPr>
          <a:lstStyle/>
          <a:p>
            <a:r>
              <a:rPr lang="ru-RU" sz="4400" b="1" dirty="0" smtClean="0">
                <a:solidFill>
                  <a:srgbClr val="173A8D"/>
                </a:solidFill>
                <a:latin typeface="Times New Roman" pitchFamily="18" charset="0"/>
                <a:cs typeface="Times New Roman" pitchFamily="18" charset="0"/>
              </a:rPr>
              <a:t>Спасибо за внимание</a:t>
            </a:r>
            <a:endParaRPr lang="ru-RU" sz="4400" b="1" dirty="0">
              <a:solidFill>
                <a:srgbClr val="173A8D"/>
              </a:solidFill>
              <a:latin typeface="Times New Roman" pitchFamily="18" charset="0"/>
              <a:cs typeface="Times New Roman" pitchFamily="18" charset="0"/>
            </a:endParaRPr>
          </a:p>
        </p:txBody>
      </p:sp>
      <p:pic>
        <p:nvPicPr>
          <p:cNvPr id="9" name="Рисунок 8" descr="1511163072945.jpg"/>
          <p:cNvPicPr>
            <a:picLocks noChangeAspect="1"/>
          </p:cNvPicPr>
          <p:nvPr/>
        </p:nvPicPr>
        <p:blipFill>
          <a:blip r:embed="rId2"/>
          <a:stretch>
            <a:fillRect/>
          </a:stretch>
        </p:blipFill>
        <p:spPr>
          <a:xfrm>
            <a:off x="2342367" y="1829844"/>
            <a:ext cx="3657600" cy="4876800"/>
          </a:xfrm>
          <a:prstGeom prst="rect">
            <a:avLst/>
          </a:prstGeom>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815" y="801666"/>
            <a:ext cx="7400533" cy="5724394"/>
          </a:xfrm>
        </p:spPr>
        <p:txBody>
          <a:bodyPr>
            <a:normAutofit/>
          </a:bodyPr>
          <a:lstStyle/>
          <a:p>
            <a:pPr algn="ctr"/>
            <a:r>
              <a:rPr lang="ru-RU" sz="2400" b="1" dirty="0" smtClean="0">
                <a:solidFill>
                  <a:srgbClr val="003374"/>
                </a:solidFill>
                <a:latin typeface="Times New Roman" pitchFamily="18" charset="0"/>
                <a:cs typeface="Times New Roman" pitchFamily="18" charset="0"/>
              </a:rPr>
              <a:t>Актуальность проекта</a:t>
            </a:r>
            <a:r>
              <a:rPr lang="ru-RU" sz="2400" dirty="0" smtClean="0">
                <a:solidFill>
                  <a:srgbClr val="003374"/>
                </a:solidFill>
                <a:latin typeface="Times New Roman" pitchFamily="18" charset="0"/>
                <a:cs typeface="Times New Roman" pitchFamily="18" charset="0"/>
              </a:rPr>
              <a:t/>
            </a:r>
            <a:br>
              <a:rPr lang="ru-RU" sz="2400" dirty="0" smtClean="0">
                <a:solidFill>
                  <a:srgbClr val="003374"/>
                </a:solidFill>
                <a:latin typeface="Times New Roman" pitchFamily="18" charset="0"/>
                <a:cs typeface="Times New Roman" pitchFamily="18" charset="0"/>
              </a:rPr>
            </a:br>
            <a:r>
              <a:rPr lang="ru-RU" sz="2400" dirty="0" smtClean="0">
                <a:solidFill>
                  <a:srgbClr val="003374"/>
                </a:solidFill>
                <a:latin typeface="Times New Roman" pitchFamily="18" charset="0"/>
                <a:cs typeface="Times New Roman" pitchFamily="18" charset="0"/>
              </a:rPr>
              <a:t>2017 год в России официально объявлен годом Экологии, но это не значит, что раньше экологии не уделяли должного внимания, что экологических проблем не существовало. Просто в настоящее время эти проблемы стали острее, и их решение носит первостепенный характер.</a:t>
            </a:r>
            <a:br>
              <a:rPr lang="ru-RU" sz="2400" dirty="0" smtClean="0">
                <a:solidFill>
                  <a:srgbClr val="003374"/>
                </a:solidFill>
                <a:latin typeface="Times New Roman" pitchFamily="18" charset="0"/>
                <a:cs typeface="Times New Roman" pitchFamily="18" charset="0"/>
              </a:rPr>
            </a:br>
            <a:r>
              <a:rPr lang="ru-RU" sz="2400" dirty="0" smtClean="0">
                <a:solidFill>
                  <a:srgbClr val="003374"/>
                </a:solidFill>
                <a:latin typeface="Times New Roman" pitchFamily="18" charset="0"/>
                <a:cs typeface="Times New Roman" pitchFamily="18" charset="0"/>
              </a:rPr>
              <a:t>Современные проблемы взаимоотношений человека с природой могут быть решены только при условии формирования экологического мировоззрения у детей, начиная с дошкольного возраста, в дальнейшем продолжая ее в школе.</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172410626"/>
      </p:ext>
    </p:extLst>
  </p:cSld>
  <p:clrMapOvr>
    <a:masterClrMapping/>
  </p:clrMapOvr>
  <p:transition>
    <p:wipe dir="d"/>
    <p:sndAc>
      <p:stSnd>
        <p:snd r:embed="rId2" name="chimes.wav" builtIn="1"/>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5459" y="1427967"/>
            <a:ext cx="7869890" cy="4722311"/>
          </a:xfrm>
        </p:spPr>
        <p:txBody>
          <a:bodyPr>
            <a:normAutofit/>
          </a:bodyPr>
          <a:lstStyle/>
          <a:p>
            <a:pPr algn="ctr"/>
            <a:r>
              <a:rPr lang="ru-RU" sz="2400" b="1" dirty="0" smtClean="0">
                <a:solidFill>
                  <a:srgbClr val="003374"/>
                </a:solidFill>
              </a:rPr>
              <a:t>Цель проекта:</a:t>
            </a:r>
            <a:r>
              <a:rPr lang="ru-RU" sz="2400" dirty="0" smtClean="0">
                <a:solidFill>
                  <a:srgbClr val="003374"/>
                </a:solidFill>
              </a:rPr>
              <a:t/>
            </a:r>
            <a:br>
              <a:rPr lang="ru-RU" sz="2400" dirty="0" smtClean="0">
                <a:solidFill>
                  <a:srgbClr val="003374"/>
                </a:solidFill>
              </a:rPr>
            </a:br>
            <a:r>
              <a:rPr lang="ru-RU" sz="2400" dirty="0" smtClean="0">
                <a:solidFill>
                  <a:srgbClr val="003374"/>
                </a:solidFill>
              </a:rPr>
              <a:t>Формирование системы осознанно-правильных экологических представлений о природе, о животном и растительном мире, о особо охраняемых местах нашей страны у детей среднего дошкольного возраста, создание условий и предпосылок для формирования у детей элементов экологической культуры, а также активной гражданской позиции в деле сохранения природы родного края, страны.</a:t>
            </a:r>
            <a:br>
              <a:rPr lang="ru-RU" sz="2400" dirty="0" smtClean="0">
                <a:solidFill>
                  <a:srgbClr val="003374"/>
                </a:solidFill>
              </a:rPr>
            </a:br>
            <a:endParaRPr lang="ru-RU" sz="2400" dirty="0">
              <a:solidFill>
                <a:srgbClr val="003374"/>
              </a:solidFill>
              <a:latin typeface="Times New Roman" pitchFamily="18" charset="0"/>
              <a:cs typeface="Times New Roman" pitchFamily="18" charset="0"/>
            </a:endParaRPr>
          </a:p>
        </p:txBody>
      </p:sp>
    </p:spTree>
  </p:cSld>
  <p:clrMapOvr>
    <a:masterClrMapping/>
  </p:clrMapOvr>
  <p:transition>
    <p:wipe/>
    <p:sndAc>
      <p:stSnd>
        <p:snd r:embed="rId2" name="chimes.wav" builtIn="1"/>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5025" y="1227550"/>
            <a:ext cx="7300323" cy="4985359"/>
          </a:xfrm>
        </p:spPr>
        <p:txBody>
          <a:bodyPr>
            <a:normAutofit fontScale="90000"/>
          </a:bodyPr>
          <a:lstStyle/>
          <a:p>
            <a:pPr algn="ctr"/>
            <a:r>
              <a:rPr lang="ru-RU" sz="2700" b="1" dirty="0" smtClean="0">
                <a:solidFill>
                  <a:srgbClr val="003374"/>
                </a:solidFill>
                <a:latin typeface="Times New Roman" pitchFamily="18" charset="0"/>
                <a:cs typeface="Times New Roman" pitchFamily="18" charset="0"/>
              </a:rPr>
              <a:t>Задачи:</a:t>
            </a:r>
            <a:r>
              <a:rPr lang="ru-RU" sz="2700" dirty="0" smtClean="0">
                <a:solidFill>
                  <a:srgbClr val="003374"/>
                </a:solidFill>
                <a:latin typeface="Times New Roman" pitchFamily="18" charset="0"/>
                <a:cs typeface="Times New Roman" pitchFamily="18" charset="0"/>
              </a:rPr>
              <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1.Формировать у дошкольников основные природоведческие представления и понятия о живой и неживой природе;</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2.Развивать понимание взаимосвязей в природе и места человека в ней;</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3.Воспитывать любовь и бережное отношение к животному и растительному миру;</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4.Вовлекать детей в разнообразные виды деятельности в природе с младшего дошкольного возраста;</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5.Формировать навыки правильного, экологически грамотного, нравственного поведения в природе;</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6.Обеспечить непрерывность экологического образования в системе: ДОУ – Семья – Общество;</a:t>
            </a:r>
            <a:r>
              <a:rPr lang="ru-RU" sz="2400" dirty="0" smtClean="0"/>
              <a:t/>
            </a:r>
            <a:br>
              <a:rPr lang="ru-RU" sz="2400" dirty="0" smtClean="0"/>
            </a:br>
            <a:endParaRPr lang="ru-RU" sz="2400" dirty="0">
              <a:latin typeface="Times New Roman" pitchFamily="18" charset="0"/>
              <a:cs typeface="Times New Roman" pitchFamily="18" charset="0"/>
            </a:endParaRPr>
          </a:p>
        </p:txBody>
      </p:sp>
    </p:spTree>
  </p:cSld>
  <p:clrMapOvr>
    <a:masterClrMapping/>
  </p:clrMapOvr>
  <p:transition>
    <p:wipe dir="d"/>
    <p:sndAc>
      <p:stSnd>
        <p:snd r:embed="rId2" name="chimes.wav" builtIn="1"/>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5459" y="1189973"/>
            <a:ext cx="7869890" cy="5398717"/>
          </a:xfrm>
        </p:spPr>
        <p:txBody>
          <a:bodyPr>
            <a:normAutofit fontScale="90000"/>
          </a:bodyPr>
          <a:lstStyle/>
          <a:p>
            <a:pPr algn="ctr"/>
            <a:r>
              <a:rPr lang="ru-RU" sz="2700" dirty="0" smtClean="0">
                <a:solidFill>
                  <a:srgbClr val="003374"/>
                </a:solidFill>
                <a:latin typeface="Times New Roman" pitchFamily="18" charset="0"/>
                <a:cs typeface="Times New Roman" pitchFamily="18" charset="0"/>
              </a:rPr>
              <a:t>ОЖИДАЕМЫЕ РЕЗУЛЬТАТЫ</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Педагоги</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Приобретение педагогами нового опыта работы по воспитанию экологической культуры дошкольника, повышение профессионального мастерства</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Появится представление об уровне экологической грамотности для дальнейшего планирования своей деятельности по развитию экологических знаний у детей.</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Дети:</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Будут сформированы элементарные экологические знания и культура поведения в природе.</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Поймут взаимосвязь в природе, станут более бережно относиться к ней, животному и растительному миру.</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Родители:</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Обогащение уровня экологических знаний родителей.</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Повысится экологическая культура родителей, появится понимание необходимости в экологическом воспитании детей.</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
            </a:r>
            <a:br>
              <a:rPr lang="ru-RU" sz="2700" dirty="0" smtClean="0">
                <a:solidFill>
                  <a:srgbClr val="003374"/>
                </a:solidFill>
                <a:latin typeface="Times New Roman" pitchFamily="18" charset="0"/>
                <a:cs typeface="Times New Roman" pitchFamily="18" charset="0"/>
              </a:rPr>
            </a:br>
            <a:r>
              <a:rPr lang="ru-RU" sz="2700" dirty="0" smtClean="0">
                <a:solidFill>
                  <a:srgbClr val="003374"/>
                </a:solidFill>
                <a:latin typeface="Times New Roman" pitchFamily="18" charset="0"/>
                <a:cs typeface="Times New Roman" pitchFamily="18" charset="0"/>
              </a:rPr>
              <a:t> </a:t>
            </a:r>
            <a:r>
              <a:rPr lang="ru-RU" sz="2400" dirty="0" smtClean="0"/>
              <a:t/>
            </a:r>
            <a:br>
              <a:rPr lang="ru-RU" sz="2400" dirty="0" smtClean="0"/>
            </a:br>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273" y="413358"/>
            <a:ext cx="6699075" cy="748591"/>
          </a:xfrm>
        </p:spPr>
        <p:txBody>
          <a:bodyPr>
            <a:normAutofit fontScale="90000"/>
          </a:bodyPr>
          <a:lstStyle/>
          <a:p>
            <a:pPr algn="ctr"/>
            <a:r>
              <a:rPr lang="ru-RU" sz="2800" b="1" dirty="0" smtClean="0">
                <a:solidFill>
                  <a:srgbClr val="003374"/>
                </a:solidFill>
                <a:latin typeface="Times New Roman" pitchFamily="18" charset="0"/>
                <a:cs typeface="Times New Roman" pitchFamily="18" charset="0"/>
              </a:rPr>
              <a:t>ПЛАН РЕАЛИЗАЦИИ ПРОЕКТА</a:t>
            </a:r>
            <a:br>
              <a:rPr lang="ru-RU" sz="2800" b="1" dirty="0" smtClean="0">
                <a:solidFill>
                  <a:srgbClr val="003374"/>
                </a:solidFill>
                <a:latin typeface="Times New Roman" pitchFamily="18" charset="0"/>
                <a:cs typeface="Times New Roman" pitchFamily="18" charset="0"/>
              </a:rPr>
            </a:br>
            <a:endParaRPr lang="ru-RU" sz="2800" b="1" dirty="0">
              <a:solidFill>
                <a:srgbClr val="003374"/>
              </a:solidFill>
              <a:latin typeface="Times New Roman" pitchFamily="18" charset="0"/>
              <a:cs typeface="Times New Roman" pitchFamily="18" charset="0"/>
            </a:endParaRPr>
          </a:p>
        </p:txBody>
      </p:sp>
      <p:sp>
        <p:nvSpPr>
          <p:cNvPr id="3" name="Содержимое 2"/>
          <p:cNvSpPr>
            <a:spLocks noGrp="1"/>
          </p:cNvSpPr>
          <p:nvPr>
            <p:ph idx="1"/>
          </p:nvPr>
        </p:nvSpPr>
        <p:spPr>
          <a:xfrm>
            <a:off x="645459" y="1002082"/>
            <a:ext cx="8235494" cy="5855918"/>
          </a:xfrm>
        </p:spPr>
        <p:txBody>
          <a:bodyPr anchor="ctr">
            <a:noAutofit/>
          </a:bodyPr>
          <a:lstStyle/>
          <a:p>
            <a:pPr algn="ctr">
              <a:lnSpc>
                <a:spcPct val="100000"/>
              </a:lnSpc>
              <a:buNone/>
            </a:pPr>
            <a:r>
              <a:rPr lang="ru-RU" sz="2000" b="1" dirty="0" smtClean="0">
                <a:solidFill>
                  <a:srgbClr val="003374"/>
                </a:solidFill>
                <a:latin typeface="Times New Roman" pitchFamily="18" charset="0"/>
                <a:cs typeface="Times New Roman" pitchFamily="18" charset="0"/>
              </a:rPr>
              <a:t>Подготовительный этап</a:t>
            </a:r>
            <a:endParaRPr lang="ru-RU" sz="2000" dirty="0" smtClean="0">
              <a:solidFill>
                <a:srgbClr val="003374"/>
              </a:solidFill>
              <a:latin typeface="Times New Roman" pitchFamily="18" charset="0"/>
              <a:cs typeface="Times New Roman" pitchFamily="18" charset="0"/>
            </a:endParaRPr>
          </a:p>
          <a:p>
            <a:pPr algn="ctr">
              <a:lnSpc>
                <a:spcPct val="100000"/>
              </a:lnSpc>
              <a:buNone/>
            </a:pPr>
            <a:r>
              <a:rPr lang="ru-RU" sz="2000" b="1" dirty="0" smtClean="0">
                <a:solidFill>
                  <a:srgbClr val="003374"/>
                </a:solidFill>
                <a:latin typeface="Times New Roman" pitchFamily="18" charset="0"/>
                <a:cs typeface="Times New Roman" pitchFamily="18" charset="0"/>
              </a:rPr>
              <a:t>Задачи: </a:t>
            </a:r>
          </a:p>
          <a:p>
            <a:pPr algn="ctr">
              <a:lnSpc>
                <a:spcPct val="100000"/>
              </a:lnSpc>
              <a:buNone/>
            </a:pPr>
            <a:r>
              <a:rPr lang="ru-RU" sz="2000" dirty="0" smtClean="0">
                <a:solidFill>
                  <a:srgbClr val="003374"/>
                </a:solidFill>
                <a:latin typeface="Times New Roman" pitchFamily="18" charset="0"/>
                <a:cs typeface="Times New Roman" pitchFamily="18" charset="0"/>
              </a:rPr>
              <a:t>Повысить собственную профессиональную компетентность;</a:t>
            </a:r>
          </a:p>
          <a:p>
            <a:pPr algn="ctr">
              <a:lnSpc>
                <a:spcPct val="100000"/>
              </a:lnSpc>
              <a:buNone/>
            </a:pPr>
            <a:r>
              <a:rPr lang="ru-RU" sz="2000" dirty="0" smtClean="0">
                <a:solidFill>
                  <a:srgbClr val="003374"/>
                </a:solidFill>
                <a:latin typeface="Times New Roman" pitchFamily="18" charset="0"/>
                <a:cs typeface="Times New Roman" pitchFamily="18" charset="0"/>
              </a:rPr>
              <a:t>Обеспечить воспитательно-образовательный процесс методическим</a:t>
            </a:r>
          </a:p>
          <a:p>
            <a:pPr algn="ctr">
              <a:lnSpc>
                <a:spcPct val="100000"/>
              </a:lnSpc>
              <a:buNone/>
            </a:pPr>
            <a:r>
              <a:rPr lang="ru-RU" sz="2000" dirty="0" smtClean="0">
                <a:solidFill>
                  <a:srgbClr val="003374"/>
                </a:solidFill>
                <a:latin typeface="Times New Roman" pitchFamily="18" charset="0"/>
                <a:cs typeface="Times New Roman" pitchFamily="18" charset="0"/>
              </a:rPr>
              <a:t>материалом;</a:t>
            </a:r>
          </a:p>
          <a:p>
            <a:pPr algn="ctr">
              <a:lnSpc>
                <a:spcPct val="100000"/>
              </a:lnSpc>
              <a:buNone/>
            </a:pPr>
            <a:r>
              <a:rPr lang="ru-RU" sz="2000" dirty="0" smtClean="0">
                <a:solidFill>
                  <a:srgbClr val="003374"/>
                </a:solidFill>
                <a:latin typeface="Times New Roman" pitchFamily="18" charset="0"/>
                <a:cs typeface="Times New Roman" pitchFamily="18" charset="0"/>
              </a:rPr>
              <a:t>Проанализировать состояние эколого-развивающей среды в ДОУ;</a:t>
            </a:r>
          </a:p>
          <a:p>
            <a:pPr algn="ctr">
              <a:lnSpc>
                <a:spcPct val="100000"/>
              </a:lnSpc>
              <a:buNone/>
            </a:pPr>
            <a:r>
              <a:rPr lang="ru-RU" sz="2000" dirty="0" smtClean="0">
                <a:solidFill>
                  <a:srgbClr val="003374"/>
                </a:solidFill>
                <a:latin typeface="Times New Roman" pitchFamily="18" charset="0"/>
                <a:cs typeface="Times New Roman" pitchFamily="18" charset="0"/>
              </a:rPr>
              <a:t>Провести работу с родителями.</a:t>
            </a:r>
          </a:p>
          <a:p>
            <a:pPr algn="ctr">
              <a:lnSpc>
                <a:spcPct val="100000"/>
              </a:lnSpc>
              <a:buNone/>
            </a:pPr>
            <a:r>
              <a:rPr lang="ru-RU" sz="2000" b="1" dirty="0" smtClean="0">
                <a:solidFill>
                  <a:srgbClr val="003374"/>
                </a:solidFill>
                <a:latin typeface="Times New Roman" pitchFamily="18" charset="0"/>
                <a:cs typeface="Times New Roman" pitchFamily="18" charset="0"/>
              </a:rPr>
              <a:t>Мероприятия:</a:t>
            </a:r>
          </a:p>
          <a:p>
            <a:pPr algn="ctr">
              <a:lnSpc>
                <a:spcPct val="100000"/>
              </a:lnSpc>
              <a:buNone/>
            </a:pPr>
            <a:r>
              <a:rPr lang="ru-RU" sz="2000" dirty="0" smtClean="0">
                <a:solidFill>
                  <a:srgbClr val="003374"/>
                </a:solidFill>
                <a:latin typeface="Times New Roman" pitchFamily="18" charset="0"/>
                <a:cs typeface="Times New Roman" pitchFamily="18" charset="0"/>
              </a:rPr>
              <a:t>Изучение программно-методического материала по выбранному направлению;</a:t>
            </a:r>
          </a:p>
          <a:p>
            <a:pPr algn="ctr">
              <a:lnSpc>
                <a:spcPct val="100000"/>
              </a:lnSpc>
              <a:buNone/>
            </a:pPr>
            <a:r>
              <a:rPr lang="ru-RU" sz="2000" dirty="0" smtClean="0">
                <a:solidFill>
                  <a:srgbClr val="003374"/>
                </a:solidFill>
                <a:latin typeface="Times New Roman" pitchFamily="18" charset="0"/>
                <a:cs typeface="Times New Roman" pitchFamily="18" charset="0"/>
              </a:rPr>
              <a:t>Подбор программно-методического материала по экологическому воспитанию детей дошкольного возраста;</a:t>
            </a:r>
          </a:p>
          <a:p>
            <a:pPr algn="ctr">
              <a:lnSpc>
                <a:spcPct val="100000"/>
              </a:lnSpc>
              <a:buNone/>
            </a:pPr>
            <a:r>
              <a:rPr lang="ru-RU" sz="2000" dirty="0" smtClean="0">
                <a:solidFill>
                  <a:srgbClr val="003374"/>
                </a:solidFill>
                <a:latin typeface="Times New Roman" pitchFamily="18" charset="0"/>
                <a:cs typeface="Times New Roman" pitchFamily="18" charset="0"/>
              </a:rPr>
              <a:t>Анализ эколого-развивающей среды в группе и на площадке детского сада;</a:t>
            </a:r>
          </a:p>
          <a:p>
            <a:pPr algn="ctr">
              <a:lnSpc>
                <a:spcPct val="100000"/>
              </a:lnSpc>
              <a:buNone/>
            </a:pPr>
            <a:r>
              <a:rPr lang="ru-RU" sz="2000" dirty="0" smtClean="0">
                <a:solidFill>
                  <a:srgbClr val="003374"/>
                </a:solidFill>
                <a:latin typeface="Times New Roman" pitchFamily="18" charset="0"/>
                <a:cs typeface="Times New Roman" pitchFamily="18" charset="0"/>
              </a:rPr>
              <a:t>Консультация для родителей «Экологическое воспитание детей в семье».</a:t>
            </a:r>
          </a:p>
          <a:p>
            <a:pPr>
              <a:buNone/>
            </a:pPr>
            <a:endParaRPr lang="ru-RU" sz="2000" dirty="0">
              <a:latin typeface="Times New Roman" pitchFamily="18" charset="0"/>
              <a:cs typeface="Times New Roman" pitchFamily="18" charset="0"/>
            </a:endParaRPr>
          </a:p>
        </p:txBody>
      </p:sp>
    </p:spTree>
  </p:cSld>
  <p:clrMapOvr>
    <a:masterClrMapping/>
  </p:clrMapOvr>
  <p:transition>
    <p:wipe dir="r"/>
    <p:sndAc>
      <p:stSnd>
        <p:snd r:embed="rId2" name="chimes.wav" builtIn="1"/>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42367" y="263047"/>
            <a:ext cx="6172982" cy="400832"/>
          </a:xfrm>
        </p:spPr>
        <p:txBody>
          <a:bodyPr>
            <a:normAutofit fontScale="90000"/>
          </a:bodyPr>
          <a:lstStyle/>
          <a:p>
            <a:pPr algn="ctr"/>
            <a:r>
              <a:rPr lang="ru-RU" sz="2800" b="1" dirty="0" smtClean="0">
                <a:solidFill>
                  <a:srgbClr val="003374"/>
                </a:solidFill>
                <a:latin typeface="Times New Roman" pitchFamily="18" charset="0"/>
                <a:cs typeface="Times New Roman" pitchFamily="18" charset="0"/>
              </a:rPr>
              <a:t>Практический этап</a:t>
            </a:r>
            <a:br>
              <a:rPr lang="ru-RU" sz="2800" b="1" dirty="0" smtClean="0">
                <a:solidFill>
                  <a:srgbClr val="003374"/>
                </a:solidFill>
                <a:latin typeface="Times New Roman" pitchFamily="18" charset="0"/>
                <a:cs typeface="Times New Roman" pitchFamily="18" charset="0"/>
              </a:rPr>
            </a:br>
            <a:endParaRPr lang="ru-RU" sz="2800" b="1" dirty="0">
              <a:solidFill>
                <a:srgbClr val="003374"/>
              </a:solidFill>
              <a:latin typeface="Times New Roman" pitchFamily="18" charset="0"/>
              <a:cs typeface="Times New Roman" pitchFamily="18" charset="0"/>
            </a:endParaRPr>
          </a:p>
        </p:txBody>
      </p:sp>
      <p:sp>
        <p:nvSpPr>
          <p:cNvPr id="3" name="Содержимое 2"/>
          <p:cNvSpPr>
            <a:spLocks noGrp="1"/>
          </p:cNvSpPr>
          <p:nvPr>
            <p:ph idx="1"/>
          </p:nvPr>
        </p:nvSpPr>
        <p:spPr>
          <a:xfrm>
            <a:off x="645459" y="713984"/>
            <a:ext cx="7869890" cy="5462979"/>
          </a:xfrm>
        </p:spPr>
        <p:txBody>
          <a:bodyPr>
            <a:normAutofit/>
          </a:bodyPr>
          <a:lstStyle/>
          <a:p>
            <a:pPr algn="ctr">
              <a:buNone/>
            </a:pPr>
            <a:r>
              <a:rPr lang="ru-RU" sz="2400" b="1" dirty="0" smtClean="0">
                <a:solidFill>
                  <a:srgbClr val="003374"/>
                </a:solidFill>
                <a:latin typeface="Times New Roman" pitchFamily="18" charset="0"/>
                <a:cs typeface="Times New Roman" pitchFamily="18" charset="0"/>
              </a:rPr>
              <a:t>День первый: «Явления природы»</a:t>
            </a:r>
          </a:p>
          <a:p>
            <a:pPr algn="ctr">
              <a:buNone/>
            </a:pPr>
            <a:endParaRPr lang="ru-RU" sz="2400" dirty="0">
              <a:solidFill>
                <a:srgbClr val="003374"/>
              </a:solidFill>
              <a:latin typeface="Times New Roman" pitchFamily="18" charset="0"/>
              <a:cs typeface="Times New Roman" pitchFamily="18" charset="0"/>
            </a:endParaRPr>
          </a:p>
        </p:txBody>
      </p:sp>
      <p:sp>
        <p:nvSpPr>
          <p:cNvPr id="4" name="TextBox 3"/>
          <p:cNvSpPr txBox="1"/>
          <p:nvPr/>
        </p:nvSpPr>
        <p:spPr>
          <a:xfrm>
            <a:off x="4734838" y="1252603"/>
            <a:ext cx="4058433" cy="5355312"/>
          </a:xfrm>
          <a:prstGeom prst="rect">
            <a:avLst/>
          </a:prstGeom>
          <a:noFill/>
        </p:spPr>
        <p:txBody>
          <a:bodyPr wrap="square" rtlCol="0">
            <a:spAutoFit/>
          </a:bodyPr>
          <a:lstStyle/>
          <a:p>
            <a:r>
              <a:rPr lang="ru-RU" b="1" i="1" dirty="0" smtClean="0">
                <a:solidFill>
                  <a:srgbClr val="003374"/>
                </a:solidFill>
                <a:latin typeface="Times New Roman" pitchFamily="18" charset="0"/>
                <a:cs typeface="Times New Roman" pitchFamily="18" charset="0"/>
              </a:rPr>
              <a:t>«Явления природы»</a:t>
            </a:r>
            <a:endParaRPr lang="ru-RU" dirty="0" smtClean="0">
              <a:solidFill>
                <a:srgbClr val="003374"/>
              </a:solidFill>
              <a:latin typeface="Times New Roman" pitchFamily="18" charset="0"/>
              <a:cs typeface="Times New Roman" pitchFamily="18" charset="0"/>
            </a:endParaRPr>
          </a:p>
          <a:p>
            <a:r>
              <a:rPr lang="ru-RU" b="1" dirty="0" smtClean="0">
                <a:solidFill>
                  <a:srgbClr val="003374"/>
                </a:solidFill>
                <a:latin typeface="Times New Roman" pitchFamily="18" charset="0"/>
                <a:cs typeface="Times New Roman" pitchFamily="18" charset="0"/>
              </a:rPr>
              <a:t>Задачи:</a:t>
            </a:r>
          </a:p>
          <a:p>
            <a:r>
              <a:rPr lang="ru-RU" dirty="0" smtClean="0">
                <a:solidFill>
                  <a:srgbClr val="003374"/>
                </a:solidFill>
                <a:latin typeface="Times New Roman" pitchFamily="18" charset="0"/>
                <a:cs typeface="Times New Roman" pitchFamily="18" charset="0"/>
              </a:rPr>
              <a:t>- закреплять и углублять знания детей о явлениях природы</a:t>
            </a:r>
          </a:p>
          <a:p>
            <a:r>
              <a:rPr lang="ru-RU" dirty="0" smtClean="0">
                <a:solidFill>
                  <a:srgbClr val="003374"/>
                </a:solidFill>
                <a:latin typeface="Times New Roman" pitchFamily="18" charset="0"/>
                <a:cs typeface="Times New Roman" pitchFamily="18" charset="0"/>
              </a:rPr>
              <a:t>- учить понимать стихотворения, отгадывать загадки;</a:t>
            </a:r>
          </a:p>
          <a:p>
            <a:r>
              <a:rPr lang="ru-RU" dirty="0" smtClean="0">
                <a:solidFill>
                  <a:srgbClr val="003374"/>
                </a:solidFill>
                <a:latin typeface="Times New Roman" pitchFamily="18" charset="0"/>
                <a:cs typeface="Times New Roman" pitchFamily="18" charset="0"/>
              </a:rPr>
              <a:t>- вызывать желание выражать свои впечатления о явлениях природы в рисунках.</a:t>
            </a:r>
          </a:p>
          <a:p>
            <a:r>
              <a:rPr lang="ru-RU" b="1" dirty="0" smtClean="0">
                <a:solidFill>
                  <a:srgbClr val="003374"/>
                </a:solidFill>
                <a:latin typeface="Times New Roman" pitchFamily="18" charset="0"/>
                <a:cs typeface="Times New Roman" pitchFamily="18" charset="0"/>
              </a:rPr>
              <a:t>Мероприятия:</a:t>
            </a:r>
          </a:p>
          <a:p>
            <a:r>
              <a:rPr lang="ru-RU" dirty="0" smtClean="0">
                <a:solidFill>
                  <a:srgbClr val="003374"/>
                </a:solidFill>
                <a:latin typeface="Times New Roman" pitchFamily="18" charset="0"/>
                <a:cs typeface="Times New Roman" pitchFamily="18" charset="0"/>
              </a:rPr>
              <a:t>Чтение стихотворений о явлениях природы, разучивание </a:t>
            </a:r>
            <a:r>
              <a:rPr lang="ru-RU" dirty="0" err="1" smtClean="0">
                <a:solidFill>
                  <a:srgbClr val="003374"/>
                </a:solidFill>
                <a:latin typeface="Times New Roman" pitchFamily="18" charset="0"/>
                <a:cs typeface="Times New Roman" pitchFamily="18" charset="0"/>
              </a:rPr>
              <a:t>потешек</a:t>
            </a:r>
            <a:r>
              <a:rPr lang="ru-RU" dirty="0" smtClean="0">
                <a:solidFill>
                  <a:srgbClr val="003374"/>
                </a:solidFill>
                <a:latin typeface="Times New Roman" pitchFamily="18" charset="0"/>
                <a:cs typeface="Times New Roman" pitchFamily="18" charset="0"/>
              </a:rPr>
              <a:t>, отгадывание загадок.</a:t>
            </a:r>
          </a:p>
          <a:p>
            <a:r>
              <a:rPr lang="ru-RU" dirty="0" smtClean="0">
                <a:solidFill>
                  <a:srgbClr val="003374"/>
                </a:solidFill>
                <a:latin typeface="Times New Roman" pitchFamily="18" charset="0"/>
                <a:cs typeface="Times New Roman" pitchFamily="18" charset="0"/>
              </a:rPr>
              <a:t>Пальчиковая игра «Капель»</a:t>
            </a:r>
          </a:p>
          <a:p>
            <a:r>
              <a:rPr lang="ru-RU" dirty="0" smtClean="0">
                <a:solidFill>
                  <a:srgbClr val="003374"/>
                </a:solidFill>
                <a:latin typeface="Times New Roman" pitchFamily="18" charset="0"/>
                <a:cs typeface="Times New Roman" pitchFamily="18" charset="0"/>
              </a:rPr>
              <a:t>Д/И «Назови явление природы»</a:t>
            </a:r>
          </a:p>
          <a:p>
            <a:r>
              <a:rPr lang="ru-RU" dirty="0" smtClean="0">
                <a:solidFill>
                  <a:srgbClr val="003374"/>
                </a:solidFill>
                <a:latin typeface="Times New Roman" pitchFamily="18" charset="0"/>
                <a:cs typeface="Times New Roman" pitchFamily="18" charset="0"/>
              </a:rPr>
              <a:t>Д/И « Определи по звуку, что за явление природы»</a:t>
            </a:r>
          </a:p>
          <a:p>
            <a:r>
              <a:rPr lang="ru-RU" dirty="0" smtClean="0">
                <a:solidFill>
                  <a:srgbClr val="003374"/>
                </a:solidFill>
                <a:latin typeface="Times New Roman" pitchFamily="18" charset="0"/>
                <a:cs typeface="Times New Roman" pitchFamily="18" charset="0"/>
              </a:rPr>
              <a:t>П/И « Солнышко и дождик»</a:t>
            </a:r>
          </a:p>
          <a:p>
            <a:endParaRPr lang="ru-RU" dirty="0"/>
          </a:p>
        </p:txBody>
      </p:sp>
      <p:pic>
        <p:nvPicPr>
          <p:cNvPr id="6" name="Рисунок 5" descr="IMG_20171206_162522.jpg"/>
          <p:cNvPicPr>
            <a:picLocks noChangeAspect="1"/>
          </p:cNvPicPr>
          <p:nvPr/>
        </p:nvPicPr>
        <p:blipFill>
          <a:blip r:embed="rId3" cstate="print"/>
          <a:stretch>
            <a:fillRect/>
          </a:stretch>
        </p:blipFill>
        <p:spPr>
          <a:xfrm>
            <a:off x="1261215" y="1778696"/>
            <a:ext cx="2865329" cy="3820438"/>
          </a:xfrm>
          <a:prstGeom prst="rect">
            <a:avLst/>
          </a:prstGeom>
        </p:spPr>
      </p:pic>
    </p:spTree>
  </p:cSld>
  <p:clrMapOvr>
    <a:masterClrMapping/>
  </p:clrMapOvr>
  <p:transition>
    <p:pull dir="d"/>
    <p:sndAc>
      <p:stSnd>
        <p:snd r:embed="rId2" name="chimes.wav" builtIn="1"/>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b="1" dirty="0" smtClean="0">
                <a:solidFill>
                  <a:srgbClr val="003374"/>
                </a:solidFill>
                <a:latin typeface="Times New Roman" pitchFamily="18" charset="0"/>
                <a:cs typeface="Times New Roman" pitchFamily="18" charset="0"/>
              </a:rPr>
              <a:t>День второй: «Времена</a:t>
            </a:r>
            <a:br>
              <a:rPr lang="ru-RU" sz="2800" b="1" dirty="0" smtClean="0">
                <a:solidFill>
                  <a:srgbClr val="003374"/>
                </a:solidFill>
                <a:latin typeface="Times New Roman" pitchFamily="18" charset="0"/>
                <a:cs typeface="Times New Roman" pitchFamily="18" charset="0"/>
              </a:rPr>
            </a:br>
            <a:r>
              <a:rPr lang="ru-RU" sz="2800" b="1" dirty="0" smtClean="0">
                <a:solidFill>
                  <a:srgbClr val="003374"/>
                </a:solidFill>
                <a:latin typeface="Times New Roman" pitchFamily="18" charset="0"/>
                <a:cs typeface="Times New Roman" pitchFamily="18" charset="0"/>
              </a:rPr>
              <a:t>года»</a:t>
            </a:r>
            <a:endParaRPr lang="ru-RU" sz="2800" b="1" dirty="0">
              <a:solidFill>
                <a:srgbClr val="003374"/>
              </a:solidFill>
              <a:latin typeface="Times New Roman" pitchFamily="18" charset="0"/>
              <a:cs typeface="Times New Roman" pitchFamily="18" charset="0"/>
            </a:endParaRPr>
          </a:p>
        </p:txBody>
      </p:sp>
      <p:pic>
        <p:nvPicPr>
          <p:cNvPr id="9" name="Рисунок 8" descr="1511322876846.jpg"/>
          <p:cNvPicPr>
            <a:picLocks noChangeAspect="1"/>
          </p:cNvPicPr>
          <p:nvPr/>
        </p:nvPicPr>
        <p:blipFill>
          <a:blip r:embed="rId3"/>
          <a:stretch>
            <a:fillRect/>
          </a:stretch>
        </p:blipFill>
        <p:spPr>
          <a:xfrm>
            <a:off x="1064712" y="1265130"/>
            <a:ext cx="4146115" cy="2730674"/>
          </a:xfrm>
          <a:prstGeom prst="rect">
            <a:avLst/>
          </a:prstGeom>
        </p:spPr>
      </p:pic>
      <p:sp>
        <p:nvSpPr>
          <p:cNvPr id="10" name="TextBox 9"/>
          <p:cNvSpPr txBox="1"/>
          <p:nvPr/>
        </p:nvSpPr>
        <p:spPr>
          <a:xfrm>
            <a:off x="5649238" y="801666"/>
            <a:ext cx="3156559" cy="4524315"/>
          </a:xfrm>
          <a:prstGeom prst="rect">
            <a:avLst/>
          </a:prstGeom>
          <a:noFill/>
        </p:spPr>
        <p:txBody>
          <a:bodyPr wrap="square" rtlCol="0">
            <a:spAutoFit/>
          </a:bodyPr>
          <a:lstStyle/>
          <a:p>
            <a:r>
              <a:rPr lang="ru-RU" dirty="0" smtClean="0">
                <a:solidFill>
                  <a:srgbClr val="003374"/>
                </a:solidFill>
                <a:latin typeface="Times New Roman" pitchFamily="18" charset="0"/>
                <a:cs typeface="Times New Roman" pitchFamily="18" charset="0"/>
              </a:rPr>
              <a:t>Задачи:</a:t>
            </a:r>
          </a:p>
          <a:p>
            <a:r>
              <a:rPr lang="ru-RU" dirty="0" smtClean="0">
                <a:solidFill>
                  <a:srgbClr val="003374"/>
                </a:solidFill>
                <a:latin typeface="Times New Roman" pitchFamily="18" charset="0"/>
                <a:cs typeface="Times New Roman" pitchFamily="18" charset="0"/>
              </a:rPr>
              <a:t>- </a:t>
            </a:r>
            <a:r>
              <a:rPr lang="ru-RU" b="1" dirty="0" smtClean="0">
                <a:solidFill>
                  <a:srgbClr val="003374"/>
                </a:solidFill>
                <a:latin typeface="Times New Roman" pitchFamily="18" charset="0"/>
                <a:cs typeface="Times New Roman" pitchFamily="18" charset="0"/>
              </a:rPr>
              <a:t>Обобщить знания по теме </a:t>
            </a:r>
            <a:r>
              <a:rPr lang="ru-RU" i="1" dirty="0" smtClean="0">
                <a:solidFill>
                  <a:srgbClr val="003374"/>
                </a:solidFill>
                <a:latin typeface="Times New Roman" pitchFamily="18" charset="0"/>
                <a:cs typeface="Times New Roman" pitchFamily="18" charset="0"/>
              </a:rPr>
              <a:t>«</a:t>
            </a:r>
            <a:r>
              <a:rPr lang="ru-RU" b="1" i="1" dirty="0" smtClean="0">
                <a:solidFill>
                  <a:srgbClr val="003374"/>
                </a:solidFill>
                <a:latin typeface="Times New Roman" pitchFamily="18" charset="0"/>
                <a:cs typeface="Times New Roman" pitchFamily="18" charset="0"/>
              </a:rPr>
              <a:t>Времена года</a:t>
            </a:r>
            <a:r>
              <a:rPr lang="ru-RU" i="1" dirty="0" smtClean="0">
                <a:solidFill>
                  <a:srgbClr val="003374"/>
                </a:solidFill>
                <a:latin typeface="Times New Roman" pitchFamily="18" charset="0"/>
                <a:cs typeface="Times New Roman" pitchFamily="18" charset="0"/>
              </a:rPr>
              <a:t>»</a:t>
            </a:r>
            <a:r>
              <a:rPr lang="ru-RU" dirty="0" smtClean="0">
                <a:solidFill>
                  <a:srgbClr val="003374"/>
                </a:solidFill>
                <a:latin typeface="Times New Roman" pitchFamily="18" charset="0"/>
                <a:cs typeface="Times New Roman" pitchFamily="18" charset="0"/>
              </a:rPr>
              <a:t>;</a:t>
            </a:r>
          </a:p>
          <a:p>
            <a:r>
              <a:rPr lang="ru-RU" dirty="0" smtClean="0">
                <a:solidFill>
                  <a:srgbClr val="003374"/>
                </a:solidFill>
                <a:latin typeface="Times New Roman" pitchFamily="18" charset="0"/>
                <a:cs typeface="Times New Roman" pitchFamily="18" charset="0"/>
              </a:rPr>
              <a:t>- Способствовать развитию речи, слуховой памяти, логического и образного мышления, творческих способностей, мелкой моторики;</a:t>
            </a:r>
          </a:p>
          <a:p>
            <a:r>
              <a:rPr lang="ru-RU" dirty="0" smtClean="0">
                <a:solidFill>
                  <a:srgbClr val="003374"/>
                </a:solidFill>
                <a:latin typeface="Times New Roman" pitchFamily="18" charset="0"/>
                <a:cs typeface="Times New Roman" pitchFamily="18" charset="0"/>
              </a:rPr>
              <a:t>- Формировать умение понимать и точно выполнять инструкцию воспитателя, повторять движения за взрослым.</a:t>
            </a:r>
          </a:p>
          <a:p>
            <a:r>
              <a:rPr lang="ru-RU" dirty="0" smtClean="0">
                <a:solidFill>
                  <a:srgbClr val="003374"/>
                </a:solidFill>
                <a:latin typeface="Times New Roman" pitchFamily="18" charset="0"/>
                <a:cs typeface="Times New Roman" pitchFamily="18" charset="0"/>
              </a:rPr>
              <a:t>-Воспитать любовь к природе.</a:t>
            </a:r>
          </a:p>
          <a:p>
            <a:r>
              <a:rPr lang="ru-RU" dirty="0" smtClean="0">
                <a:solidFill>
                  <a:srgbClr val="003374"/>
                </a:solidFill>
                <a:latin typeface="Times New Roman" pitchFamily="18" charset="0"/>
                <a:cs typeface="Times New Roman" pitchFamily="18" charset="0"/>
              </a:rPr>
              <a:t> </a:t>
            </a:r>
          </a:p>
        </p:txBody>
      </p:sp>
      <p:sp>
        <p:nvSpPr>
          <p:cNvPr id="11" name="TextBox 10"/>
          <p:cNvSpPr txBox="1"/>
          <p:nvPr/>
        </p:nvSpPr>
        <p:spPr>
          <a:xfrm>
            <a:off x="901875" y="4096011"/>
            <a:ext cx="4697260" cy="2862322"/>
          </a:xfrm>
          <a:prstGeom prst="rect">
            <a:avLst/>
          </a:prstGeom>
          <a:noFill/>
        </p:spPr>
        <p:txBody>
          <a:bodyPr wrap="square" rtlCol="0">
            <a:spAutoFit/>
          </a:bodyPr>
          <a:lstStyle/>
          <a:p>
            <a:r>
              <a:rPr lang="ru-RU" dirty="0" smtClean="0">
                <a:solidFill>
                  <a:srgbClr val="003374"/>
                </a:solidFill>
                <a:latin typeface="Times New Roman" pitchFamily="18" charset="0"/>
                <a:cs typeface="Times New Roman" pitchFamily="18" charset="0"/>
              </a:rPr>
              <a:t>Просмотр мультфильма «Уроки тетушки Совы: Времена года»</a:t>
            </a:r>
          </a:p>
          <a:p>
            <a:r>
              <a:rPr lang="ru-RU" dirty="0" smtClean="0">
                <a:solidFill>
                  <a:srgbClr val="003374"/>
                </a:solidFill>
                <a:latin typeface="Times New Roman" pitchFamily="18" charset="0"/>
                <a:cs typeface="Times New Roman" pitchFamily="18" charset="0"/>
              </a:rPr>
              <a:t>Чтение стихотворений о временах года.</a:t>
            </a:r>
          </a:p>
          <a:p>
            <a:r>
              <a:rPr lang="ru-RU" dirty="0" smtClean="0">
                <a:solidFill>
                  <a:srgbClr val="003374"/>
                </a:solidFill>
                <a:latin typeface="Times New Roman" pitchFamily="18" charset="0"/>
                <a:cs typeface="Times New Roman" pitchFamily="18" charset="0"/>
              </a:rPr>
              <a:t>Д/И «Когда это бывает?»</a:t>
            </a:r>
          </a:p>
          <a:p>
            <a:r>
              <a:rPr lang="ru-RU" dirty="0" smtClean="0">
                <a:solidFill>
                  <a:srgbClr val="003374"/>
                </a:solidFill>
                <a:latin typeface="Times New Roman" pitchFamily="18" charset="0"/>
                <a:cs typeface="Times New Roman" pitchFamily="18" charset="0"/>
              </a:rPr>
              <a:t>Д/И « Времена года»</a:t>
            </a:r>
          </a:p>
          <a:p>
            <a:r>
              <a:rPr lang="ru-RU" dirty="0" smtClean="0">
                <a:solidFill>
                  <a:srgbClr val="003374"/>
                </a:solidFill>
                <a:latin typeface="Times New Roman" pitchFamily="18" charset="0"/>
                <a:cs typeface="Times New Roman" pitchFamily="18" charset="0"/>
              </a:rPr>
              <a:t>Лото «Времена года» </a:t>
            </a:r>
          </a:p>
          <a:p>
            <a:r>
              <a:rPr lang="ru-RU" dirty="0" smtClean="0">
                <a:solidFill>
                  <a:srgbClr val="003374"/>
                </a:solidFill>
                <a:latin typeface="Times New Roman" pitchFamily="18" charset="0"/>
                <a:cs typeface="Times New Roman" pitchFamily="18" charset="0"/>
              </a:rPr>
              <a:t>Пальчиковая игра «12 месяцев»</a:t>
            </a:r>
          </a:p>
          <a:p>
            <a:r>
              <a:rPr lang="ru-RU" dirty="0" smtClean="0">
                <a:solidFill>
                  <a:srgbClr val="003374"/>
                </a:solidFill>
                <a:latin typeface="Times New Roman" pitchFamily="18" charset="0"/>
                <a:cs typeface="Times New Roman" pitchFamily="18" charset="0"/>
              </a:rPr>
              <a:t>П/И « Снежки»</a:t>
            </a:r>
          </a:p>
          <a:p>
            <a:pPr algn="ctr"/>
            <a:endParaRPr lang="ru-RU" dirty="0" smtClean="0">
              <a:solidFill>
                <a:srgbClr val="003374"/>
              </a:solidFill>
              <a:latin typeface="Times New Roman" pitchFamily="18" charset="0"/>
              <a:cs typeface="Times New Roman" pitchFamily="18" charset="0"/>
            </a:endParaRPr>
          </a:p>
          <a:p>
            <a:endParaRPr lang="ru-RU" dirty="0"/>
          </a:p>
        </p:txBody>
      </p:sp>
    </p:spTree>
  </p:cSld>
  <p:clrMapOvr>
    <a:masterClrMapping/>
  </p:clrMapOvr>
  <p:transition>
    <p:dissolve/>
    <p:sndAc>
      <p:stSnd>
        <p:snd r:embed="rId2" name="chimes.wav" builtIn="1"/>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6141" y="163208"/>
            <a:ext cx="5559207" cy="998742"/>
          </a:xfrm>
        </p:spPr>
        <p:txBody>
          <a:bodyPr>
            <a:normAutofit/>
          </a:bodyPr>
          <a:lstStyle/>
          <a:p>
            <a:r>
              <a:rPr lang="ru-RU" sz="2400" b="1" dirty="0" smtClean="0">
                <a:solidFill>
                  <a:srgbClr val="003374"/>
                </a:solidFill>
                <a:latin typeface="Times New Roman" pitchFamily="18" charset="0"/>
                <a:cs typeface="Times New Roman" pitchFamily="18" charset="0"/>
              </a:rPr>
              <a:t>День третий «В мире животных»</a:t>
            </a:r>
            <a:endParaRPr lang="ru-RU" sz="2400" b="1" dirty="0">
              <a:solidFill>
                <a:srgbClr val="003374"/>
              </a:solidFill>
              <a:latin typeface="Times New Roman" pitchFamily="18" charset="0"/>
              <a:cs typeface="Times New Roman" pitchFamily="18" charset="0"/>
            </a:endParaRPr>
          </a:p>
        </p:txBody>
      </p:sp>
      <p:pic>
        <p:nvPicPr>
          <p:cNvPr id="4" name="Рисунок 3" descr="1511448154204.jpg"/>
          <p:cNvPicPr>
            <a:picLocks noChangeAspect="1"/>
          </p:cNvPicPr>
          <p:nvPr/>
        </p:nvPicPr>
        <p:blipFill>
          <a:blip r:embed="rId3"/>
          <a:stretch>
            <a:fillRect/>
          </a:stretch>
        </p:blipFill>
        <p:spPr>
          <a:xfrm>
            <a:off x="1277656" y="990600"/>
            <a:ext cx="2668044" cy="3218145"/>
          </a:xfrm>
          <a:prstGeom prst="rect">
            <a:avLst/>
          </a:prstGeom>
        </p:spPr>
      </p:pic>
      <p:sp>
        <p:nvSpPr>
          <p:cNvPr id="5" name="TextBox 4"/>
          <p:cNvSpPr txBox="1"/>
          <p:nvPr/>
        </p:nvSpPr>
        <p:spPr>
          <a:xfrm>
            <a:off x="4421689" y="989557"/>
            <a:ext cx="3632548" cy="3693319"/>
          </a:xfrm>
          <a:prstGeom prst="rect">
            <a:avLst/>
          </a:prstGeom>
          <a:noFill/>
        </p:spPr>
        <p:txBody>
          <a:bodyPr wrap="square" rtlCol="0">
            <a:spAutoFit/>
          </a:bodyPr>
          <a:lstStyle/>
          <a:p>
            <a:r>
              <a:rPr lang="ru-RU" b="1" dirty="0" smtClean="0">
                <a:solidFill>
                  <a:srgbClr val="003374"/>
                </a:solidFill>
                <a:latin typeface="Times New Roman" pitchFamily="18" charset="0"/>
                <a:cs typeface="Times New Roman" pitchFamily="18" charset="0"/>
              </a:rPr>
              <a:t>Задачи:</a:t>
            </a:r>
          </a:p>
          <a:p>
            <a:r>
              <a:rPr lang="ru-RU" dirty="0" smtClean="0">
                <a:solidFill>
                  <a:srgbClr val="003374"/>
                </a:solidFill>
                <a:latin typeface="Times New Roman" pitchFamily="18" charset="0"/>
                <a:cs typeface="Times New Roman" pitchFamily="18" charset="0"/>
              </a:rPr>
              <a:t>- сформировать детям первоначальное представление о домашних, диких животных, птицах;</a:t>
            </a:r>
          </a:p>
          <a:p>
            <a:r>
              <a:rPr lang="ru-RU" dirty="0" smtClean="0">
                <a:solidFill>
                  <a:srgbClr val="003374"/>
                </a:solidFill>
                <a:latin typeface="Times New Roman" pitchFamily="18" charset="0"/>
                <a:cs typeface="Times New Roman" pitchFamily="18" charset="0"/>
              </a:rPr>
              <a:t>-рассказать, как называются их детёныши, что они едят и где живут;</a:t>
            </a:r>
          </a:p>
          <a:p>
            <a:r>
              <a:rPr lang="ru-RU" dirty="0" smtClean="0">
                <a:solidFill>
                  <a:srgbClr val="003374"/>
                </a:solidFill>
                <a:latin typeface="Times New Roman" pitchFamily="18" charset="0"/>
                <a:cs typeface="Times New Roman" pitchFamily="18" charset="0"/>
              </a:rPr>
              <a:t>-познакомить детей с «Красной книгой»</a:t>
            </a:r>
          </a:p>
          <a:p>
            <a:r>
              <a:rPr lang="ru-RU" dirty="0" smtClean="0">
                <a:solidFill>
                  <a:srgbClr val="003374"/>
                </a:solidFill>
                <a:latin typeface="Times New Roman" pitchFamily="18" charset="0"/>
                <a:cs typeface="Times New Roman" pitchFamily="18" charset="0"/>
              </a:rPr>
              <a:t>-прививать детям любовь и заботу о домашних питомцах;</a:t>
            </a:r>
          </a:p>
          <a:p>
            <a:endParaRPr lang="ru-RU" dirty="0"/>
          </a:p>
        </p:txBody>
      </p:sp>
      <p:sp>
        <p:nvSpPr>
          <p:cNvPr id="6" name="TextBox 5"/>
          <p:cNvSpPr txBox="1"/>
          <p:nvPr/>
        </p:nvSpPr>
        <p:spPr>
          <a:xfrm>
            <a:off x="1465545" y="4334006"/>
            <a:ext cx="4221271" cy="2585323"/>
          </a:xfrm>
          <a:prstGeom prst="rect">
            <a:avLst/>
          </a:prstGeom>
          <a:noFill/>
        </p:spPr>
        <p:txBody>
          <a:bodyPr wrap="square" rtlCol="0">
            <a:spAutoFit/>
          </a:bodyPr>
          <a:lstStyle/>
          <a:p>
            <a:r>
              <a:rPr lang="ru-RU" dirty="0" smtClean="0"/>
              <a:t> </a:t>
            </a:r>
            <a:r>
              <a:rPr lang="ru-RU" b="1" dirty="0" smtClean="0">
                <a:solidFill>
                  <a:srgbClr val="003374"/>
                </a:solidFill>
                <a:latin typeface="Times New Roman" pitchFamily="18" charset="0"/>
                <a:cs typeface="Times New Roman" pitchFamily="18" charset="0"/>
              </a:rPr>
              <a:t>Мероприятия:</a:t>
            </a:r>
          </a:p>
          <a:p>
            <a:r>
              <a:rPr lang="ru-RU" dirty="0" smtClean="0">
                <a:solidFill>
                  <a:srgbClr val="003374"/>
                </a:solidFill>
                <a:latin typeface="Times New Roman" pitchFamily="18" charset="0"/>
                <a:cs typeface="Times New Roman" pitchFamily="18" charset="0"/>
              </a:rPr>
              <a:t>Беседы «Что такое «Красная книга»?»</a:t>
            </a:r>
          </a:p>
          <a:p>
            <a:r>
              <a:rPr lang="ru-RU" dirty="0" smtClean="0">
                <a:solidFill>
                  <a:srgbClr val="003374"/>
                </a:solidFill>
                <a:latin typeface="Times New Roman" pitchFamily="18" charset="0"/>
                <a:cs typeface="Times New Roman" pitchFamily="18" charset="0"/>
              </a:rPr>
              <a:t>«Мое любимое домашнее животное»</a:t>
            </a:r>
          </a:p>
          <a:p>
            <a:r>
              <a:rPr lang="ru-RU" dirty="0" smtClean="0">
                <a:solidFill>
                  <a:srgbClr val="003374"/>
                </a:solidFill>
                <a:latin typeface="Times New Roman" pitchFamily="18" charset="0"/>
                <a:cs typeface="Times New Roman" pitchFamily="18" charset="0"/>
              </a:rPr>
              <a:t>Д/И «Пищевые цепочки»</a:t>
            </a:r>
          </a:p>
          <a:p>
            <a:r>
              <a:rPr lang="ru-RU" dirty="0" smtClean="0">
                <a:solidFill>
                  <a:srgbClr val="003374"/>
                </a:solidFill>
                <a:latin typeface="Times New Roman" pitchFamily="18" charset="0"/>
                <a:cs typeface="Times New Roman" pitchFamily="18" charset="0"/>
              </a:rPr>
              <a:t>Д/И « Чей домик?»</a:t>
            </a:r>
          </a:p>
          <a:p>
            <a:r>
              <a:rPr lang="ru-RU" dirty="0" smtClean="0">
                <a:solidFill>
                  <a:srgbClr val="003374"/>
                </a:solidFill>
                <a:latin typeface="Times New Roman" pitchFamily="18" charset="0"/>
                <a:cs typeface="Times New Roman" pitchFamily="18" charset="0"/>
              </a:rPr>
              <a:t>Д/И « Кто что ест»</a:t>
            </a:r>
          </a:p>
          <a:p>
            <a:r>
              <a:rPr lang="ru-RU" dirty="0" smtClean="0">
                <a:solidFill>
                  <a:srgbClr val="003374"/>
                </a:solidFill>
                <a:latin typeface="Times New Roman" pitchFamily="18" charset="0"/>
                <a:cs typeface="Times New Roman" pitchFamily="18" charset="0"/>
              </a:rPr>
              <a:t>Д/И « Домашние  и дикие животные»</a:t>
            </a:r>
          </a:p>
          <a:p>
            <a:r>
              <a:rPr lang="ru-RU" dirty="0" smtClean="0">
                <a:solidFill>
                  <a:srgbClr val="003374"/>
                </a:solidFill>
                <a:latin typeface="Times New Roman" pitchFamily="18" charset="0"/>
                <a:cs typeface="Times New Roman" pitchFamily="18" charset="0"/>
              </a:rPr>
              <a:t>П/И «Лиса и зайцы»</a:t>
            </a:r>
          </a:p>
          <a:p>
            <a:endParaRPr lang="ru-RU" dirty="0">
              <a:solidFill>
                <a:srgbClr val="003374"/>
              </a:solidFill>
              <a:latin typeface="Times New Roman" pitchFamily="18" charset="0"/>
              <a:cs typeface="Times New Roman" pitchFamily="18" charset="0"/>
            </a:endParaRPr>
          </a:p>
        </p:txBody>
      </p:sp>
      <p:sp>
        <p:nvSpPr>
          <p:cNvPr id="7" name="TextBox 6"/>
          <p:cNvSpPr txBox="1"/>
          <p:nvPr/>
        </p:nvSpPr>
        <p:spPr>
          <a:xfrm>
            <a:off x="5874707" y="4484318"/>
            <a:ext cx="2730674" cy="2308324"/>
          </a:xfrm>
          <a:prstGeom prst="rect">
            <a:avLst/>
          </a:prstGeom>
          <a:noFill/>
        </p:spPr>
        <p:txBody>
          <a:bodyPr wrap="square" rtlCol="0">
            <a:spAutoFit/>
          </a:bodyPr>
          <a:lstStyle/>
          <a:p>
            <a:r>
              <a:rPr lang="ru-RU" dirty="0" smtClean="0">
                <a:solidFill>
                  <a:srgbClr val="003374"/>
                </a:solidFill>
                <a:latin typeface="Times New Roman" pitchFamily="18" charset="0"/>
                <a:cs typeface="Times New Roman" pitchFamily="18" charset="0"/>
              </a:rPr>
              <a:t>Работа с родителями : Консультация «Покормите птиц зимой», изготовление кормушки.</a:t>
            </a:r>
          </a:p>
          <a:p>
            <a:r>
              <a:rPr lang="ru-RU" dirty="0" smtClean="0">
                <a:solidFill>
                  <a:srgbClr val="003374"/>
                </a:solidFill>
                <a:latin typeface="Times New Roman" pitchFamily="18" charset="0"/>
                <a:cs typeface="Times New Roman" pitchFamily="18" charset="0"/>
              </a:rPr>
              <a:t>Родители изготавливают макет «Лес: дикие животные»</a:t>
            </a:r>
          </a:p>
          <a:p>
            <a:endParaRPr lang="ru-RU" dirty="0"/>
          </a:p>
        </p:txBody>
      </p:sp>
    </p:spTree>
  </p:cSld>
  <p:clrMapOvr>
    <a:masterClrMapping/>
  </p:clrMapOvr>
  <p:transition>
    <p:wipe/>
    <p:sndAc>
      <p:stSnd>
        <p:snd r:embed="rId2" name="chimes.wav" builtIn="1"/>
      </p:stSnd>
    </p:sndAc>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TotalTime>
  <Words>447</Words>
  <Application>Microsoft Office PowerPoint</Application>
  <PresentationFormat>Экран (4:3)</PresentationFormat>
  <Paragraphs>95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Актуальность проекта 2017 год в России официально объявлен годом Экологии, но это не значит, что раньше экологии не уделяли должного внимания, что экологических проблем не существовало. Просто в настоящее время эти проблемы стали острее, и их решение носит первостепенный характер. Современные проблемы взаимоотношений человека с природой могут быть решены только при условии формирования экологического мировоззрения у детей, начиная с дошкольного возраста, в дальнейшем продолжая ее в школе. </vt:lpstr>
      <vt:lpstr>Цель проекта: Формирование системы осознанно-правильных экологических представлений о природе, о животном и растительном мире, о особо охраняемых местах нашей страны у детей среднего дошкольного возраста, создание условий и предпосылок для формирования у детей элементов экологической культуры, а также активной гражданской позиции в деле сохранения природы родного края, страны. </vt:lpstr>
      <vt:lpstr>Задачи: 1.Формировать у дошкольников основные природоведческие представления и понятия о живой и неживой природе; 2.Развивать понимание взаимосвязей в природе и места человека в ней; 3.Воспитывать любовь и бережное отношение к животному и растительному миру; 4.Вовлекать детей в разнообразные виды деятельности в природе с младшего дошкольного возраста; 5.Формировать навыки правильного, экологически грамотного, нравственного поведения в природе; 6.Обеспечить непрерывность экологического образования в системе: ДОУ – Семья – Общество; </vt:lpstr>
      <vt:lpstr>ОЖИДАЕМЫЕ РЕЗУЛЬТАТЫ Педагоги Приобретение педагогами нового опыта работы по воспитанию экологической культуры дошкольника, повышение профессионального мастерства Появится представление об уровне экологической грамотности для дальнейшего планирования своей деятельности по развитию экологических знаний у детей. Дети: Будут сформированы элементарные экологические знания и культура поведения в природе. Поймут взаимосвязь в природе, станут более бережно относиться к ней, животному и растительному миру. Родители: Обогащение уровня экологических знаний родителей. Повысится экологическая культура родителей, появится понимание необходимости в экологическом воспитании детей.    </vt:lpstr>
      <vt:lpstr>ПЛАН РЕАЛИЗАЦИИ ПРОЕКТА </vt:lpstr>
      <vt:lpstr>Практический этап </vt:lpstr>
      <vt:lpstr>День второй: «Времена года»</vt:lpstr>
      <vt:lpstr>День третий «В мире животных»</vt:lpstr>
      <vt:lpstr>День четвертый: «В царстве растений»</vt:lpstr>
      <vt:lpstr>День пятый: «Сохраним природу вместе»</vt:lpstr>
      <vt:lpstr>Завершающий этап</vt:lpstr>
      <vt:lpstr>Слайд 13</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Иван</cp:lastModifiedBy>
  <cp:revision>132</cp:revision>
  <dcterms:created xsi:type="dcterms:W3CDTF">2016-11-18T14:12:19Z</dcterms:created>
  <dcterms:modified xsi:type="dcterms:W3CDTF">2017-12-07T02:38:18Z</dcterms:modified>
</cp:coreProperties>
</file>